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sldIdLst>
    <p:sldId id="318" r:id="rId2"/>
    <p:sldId id="258" r:id="rId3"/>
    <p:sldId id="280" r:id="rId4"/>
    <p:sldId id="281" r:id="rId5"/>
    <p:sldId id="290" r:id="rId6"/>
    <p:sldId id="316" r:id="rId7"/>
    <p:sldId id="315" r:id="rId8"/>
    <p:sldId id="317" r:id="rId9"/>
    <p:sldId id="282" r:id="rId10"/>
    <p:sldId id="283" r:id="rId11"/>
    <p:sldId id="284" r:id="rId12"/>
    <p:sldId id="285" r:id="rId13"/>
    <p:sldId id="286" r:id="rId14"/>
    <p:sldId id="294" r:id="rId15"/>
    <p:sldId id="287" r:id="rId16"/>
    <p:sldId id="288" r:id="rId17"/>
    <p:sldId id="289" r:id="rId18"/>
    <p:sldId id="291" r:id="rId19"/>
    <p:sldId id="296" r:id="rId20"/>
    <p:sldId id="297" r:id="rId21"/>
    <p:sldId id="298" r:id="rId22"/>
    <p:sldId id="299" r:id="rId23"/>
    <p:sldId id="300" r:id="rId24"/>
    <p:sldId id="301" r:id="rId25"/>
    <p:sldId id="292" r:id="rId26"/>
    <p:sldId id="330" r:id="rId27"/>
    <p:sldId id="327" r:id="rId28"/>
    <p:sldId id="309" r:id="rId29"/>
    <p:sldId id="324" r:id="rId30"/>
    <p:sldId id="325" r:id="rId31"/>
    <p:sldId id="319" r:id="rId32"/>
    <p:sldId id="310" r:id="rId33"/>
    <p:sldId id="320" r:id="rId34"/>
    <p:sldId id="323" r:id="rId35"/>
    <p:sldId id="326" r:id="rId36"/>
    <p:sldId id="293" r:id="rId37"/>
    <p:sldId id="321" r:id="rId38"/>
    <p:sldId id="328" r:id="rId39"/>
    <p:sldId id="329" r:id="rId40"/>
    <p:sldId id="332" r:id="rId41"/>
    <p:sldId id="313" r:id="rId42"/>
    <p:sldId id="312" r:id="rId43"/>
    <p:sldId id="338" r:id="rId44"/>
    <p:sldId id="311" r:id="rId45"/>
    <p:sldId id="331" r:id="rId46"/>
    <p:sldId id="314" r:id="rId47"/>
    <p:sldId id="333" r:id="rId48"/>
    <p:sldId id="334" r:id="rId49"/>
    <p:sldId id="335" r:id="rId50"/>
    <p:sldId id="336" r:id="rId51"/>
    <p:sldId id="295" r:id="rId52"/>
    <p:sldId id="322" r:id="rId53"/>
    <p:sldId id="302" r:id="rId54"/>
    <p:sldId id="303" r:id="rId55"/>
    <p:sldId id="308" r:id="rId56"/>
    <p:sldId id="304" r:id="rId57"/>
    <p:sldId id="305" r:id="rId58"/>
    <p:sldId id="306" r:id="rId59"/>
    <p:sldId id="307" r:id="rId60"/>
    <p:sldId id="345" r:id="rId61"/>
    <p:sldId id="339" r:id="rId62"/>
    <p:sldId id="340" r:id="rId63"/>
    <p:sldId id="341" r:id="rId64"/>
    <p:sldId id="342" r:id="rId65"/>
    <p:sldId id="343" r:id="rId66"/>
    <p:sldId id="344" r:id="rId67"/>
    <p:sldId id="346" r:id="rId68"/>
    <p:sldId id="351" r:id="rId69"/>
    <p:sldId id="347" r:id="rId70"/>
    <p:sldId id="348" r:id="rId71"/>
    <p:sldId id="354" r:id="rId72"/>
    <p:sldId id="349" r:id="rId73"/>
    <p:sldId id="359" r:id="rId74"/>
    <p:sldId id="352" r:id="rId75"/>
    <p:sldId id="355" r:id="rId76"/>
    <p:sldId id="350" r:id="rId77"/>
    <p:sldId id="353" r:id="rId78"/>
    <p:sldId id="356" r:id="rId79"/>
    <p:sldId id="357" r:id="rId80"/>
    <p:sldId id="358" r:id="rId81"/>
    <p:sldId id="363" r:id="rId82"/>
    <p:sldId id="364" r:id="rId83"/>
    <p:sldId id="368" r:id="rId84"/>
    <p:sldId id="360" r:id="rId85"/>
    <p:sldId id="361" r:id="rId86"/>
    <p:sldId id="365" r:id="rId87"/>
    <p:sldId id="366" r:id="rId88"/>
    <p:sldId id="367" r:id="rId89"/>
    <p:sldId id="362" r:id="rId90"/>
    <p:sldId id="369" r:id="rId91"/>
    <p:sldId id="337" r:id="rId92"/>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5" autoAdjust="0"/>
    <p:restoredTop sz="94660" autoAdjust="0"/>
  </p:normalViewPr>
  <p:slideViewPr>
    <p:cSldViewPr>
      <p:cViewPr>
        <p:scale>
          <a:sx n="100" d="100"/>
          <a:sy n="100" d="100"/>
        </p:scale>
        <p:origin x="-80" y="16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printerSettings" Target="printerSettings/printerSettings1.bin"/><Relationship Id="rId94" Type="http://schemas.openxmlformats.org/officeDocument/2006/relationships/presProps" Target="presProps.xml"/><Relationship Id="rId95" Type="http://schemas.openxmlformats.org/officeDocument/2006/relationships/viewProps" Target="viewProps.xml"/><Relationship Id="rId96" Type="http://schemas.openxmlformats.org/officeDocument/2006/relationships/theme" Target="theme/theme1.xml"/><Relationship Id="rId9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ocuments\Indicadores%20RBLAC\Conf201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FLACSO\Desktop\Clase%2027.6.xml"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FLACSO\Desktop\Clase%2027.6.xml"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FLACSO\Desktop\Clase%2027.6.xm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CL" sz="1000" dirty="0" smtClean="0"/>
              <a:t>Voto y Elección</a:t>
            </a:r>
            <a:r>
              <a:rPr lang="es-CL" sz="1000" baseline="0" dirty="0" smtClean="0"/>
              <a:t> presidencial </a:t>
            </a:r>
          </a:p>
          <a:p>
            <a:pPr>
              <a:defRPr/>
            </a:pPr>
            <a:r>
              <a:rPr lang="es-ES" sz="1000" baseline="0" dirty="0" smtClean="0"/>
              <a:t>Chile 2013</a:t>
            </a:r>
            <a:endParaRPr lang="es-CL" sz="1000"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Lbl>
              <c:idx val="0"/>
              <c:layout/>
              <c:tx>
                <c:rich>
                  <a:bodyPr/>
                  <a:lstStyle/>
                  <a:p>
                    <a:r>
                      <a:rPr lang="es-CL" dirty="0">
                        <a:solidFill>
                          <a:schemeClr val="bg1"/>
                        </a:solidFill>
                      </a:rPr>
                      <a:t>Voté en la ultima </a:t>
                    </a:r>
                    <a:r>
                      <a:rPr lang="es-CL" dirty="0" smtClean="0">
                        <a:solidFill>
                          <a:schemeClr val="bg1"/>
                        </a:solidFill>
                      </a:rPr>
                      <a:t>elección</a:t>
                    </a:r>
                    <a:r>
                      <a:rPr lang="es-CL" dirty="0">
                        <a:solidFill>
                          <a:schemeClr val="bg1"/>
                        </a:solidFill>
                      </a:rPr>
                      <a:t>
58%</a:t>
                    </a:r>
                  </a:p>
                </c:rich>
              </c:tx>
              <c:showLegendKey val="0"/>
              <c:showVal val="0"/>
              <c:showCatName val="1"/>
              <c:showSerName val="0"/>
              <c:showPercent val="1"/>
              <c:showBubbleSize val="0"/>
            </c:dLbl>
            <c:dLbl>
              <c:idx val="1"/>
              <c:layout>
                <c:manualLayout>
                  <c:x val="0.237255905511811"/>
                  <c:y val="0.122668051910178"/>
                </c:manualLayout>
              </c:layout>
              <c:tx>
                <c:rich>
                  <a:bodyPr/>
                  <a:lstStyle/>
                  <a:p>
                    <a:r>
                      <a:rPr lang="es-CL" dirty="0">
                        <a:solidFill>
                          <a:schemeClr val="bg1"/>
                        </a:solidFill>
                      </a:rPr>
                      <a:t>No voté en la ultima eleccion
40%</a:t>
                    </a:r>
                  </a:p>
                </c:rich>
              </c:tx>
              <c:showLegendKey val="0"/>
              <c:showVal val="0"/>
              <c:showCatName val="1"/>
              <c:showSerName val="0"/>
              <c:showPercent val="1"/>
              <c:showBubbleSize val="0"/>
            </c:dLbl>
            <c:dLbl>
              <c:idx val="2"/>
              <c:layout>
                <c:manualLayout>
                  <c:x val="-0.364497156605424"/>
                  <c:y val="0.0104666083406241"/>
                </c:manualLayout>
              </c:layout>
              <c:showLegendKey val="0"/>
              <c:showVal val="0"/>
              <c:showCatName val="1"/>
              <c:showSerName val="0"/>
              <c:showPercent val="1"/>
              <c:showBubbleSize val="0"/>
            </c:dLbl>
            <c:dLbl>
              <c:idx val="3"/>
              <c:layout/>
              <c:tx>
                <c:rich>
                  <a:bodyPr/>
                  <a:lstStyle/>
                  <a:p>
                    <a:r>
                      <a:rPr lang="es-CL" dirty="0"/>
                      <a:t>Me impidieron votar en la </a:t>
                    </a:r>
                    <a:r>
                      <a:rPr lang="es-CL"/>
                      <a:t>ultima </a:t>
                    </a:r>
                    <a:r>
                      <a:rPr lang="es-CL" smtClean="0"/>
                      <a:t>elección</a:t>
                    </a:r>
                    <a:r>
                      <a:rPr lang="es-CL" dirty="0"/>
                      <a:t>
0%</a:t>
                    </a:r>
                  </a:p>
                </c:rich>
              </c:tx>
              <c:showLegendKey val="0"/>
              <c:showVal val="0"/>
              <c:showCatName val="1"/>
              <c:showSerName val="0"/>
              <c:showPercent val="1"/>
              <c:showBubbleSize val="0"/>
            </c:dLbl>
            <c:showLegendKey val="0"/>
            <c:showVal val="0"/>
            <c:showCatName val="1"/>
            <c:showSerName val="0"/>
            <c:showPercent val="1"/>
            <c:showBubbleSize val="0"/>
            <c:showLeaderLines val="1"/>
          </c:dLbls>
          <c:cat>
            <c:strRef>
              <c:f>Hoja5!$K$13:$K$16</c:f>
              <c:strCache>
                <c:ptCount val="4"/>
                <c:pt idx="0">
                  <c:v>Voté en la ultima eleccion</c:v>
                </c:pt>
                <c:pt idx="1">
                  <c:v>No voté en la ultima eleccion</c:v>
                </c:pt>
                <c:pt idx="2">
                  <c:v>NR + NR</c:v>
                </c:pt>
                <c:pt idx="3">
                  <c:v>Me impidieron votar en la ultima eleccion</c:v>
                </c:pt>
              </c:strCache>
            </c:strRef>
          </c:cat>
          <c:val>
            <c:numRef>
              <c:f>Hoja5!$L$13:$L$16</c:f>
              <c:numCache>
                <c:formatCode>0</c:formatCode>
                <c:ptCount val="4"/>
                <c:pt idx="0">
                  <c:v>58.1953566197232</c:v>
                </c:pt>
                <c:pt idx="1">
                  <c:v>39.4961812461151</c:v>
                </c:pt>
                <c:pt idx="2">
                  <c:v>1.982696835079667</c:v>
                </c:pt>
                <c:pt idx="3">
                  <c:v>0.325765299082158</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CL" sz="1000"/>
              <a:t>Relación entre consumo de vino</a:t>
            </a:r>
            <a:r>
              <a:rPr lang="es-CL" sz="1000" baseline="0"/>
              <a:t> y muertes al corazón</a:t>
            </a:r>
            <a:endParaRPr lang="es-CL" sz="1000"/>
          </a:p>
        </c:rich>
      </c:tx>
      <c:layout/>
      <c:overlay val="0"/>
    </c:title>
    <c:autoTitleDeleted val="0"/>
    <c:plotArea>
      <c:layout>
        <c:manualLayout>
          <c:layoutTarget val="inner"/>
          <c:xMode val="edge"/>
          <c:yMode val="edge"/>
          <c:x val="0.158863517060367"/>
          <c:y val="0.135683143773695"/>
          <c:w val="0.810386482939633"/>
          <c:h val="0.636276611256926"/>
        </c:manualLayout>
      </c:layout>
      <c:scatterChart>
        <c:scatterStyle val="lineMarker"/>
        <c:varyColors val="0"/>
        <c:ser>
          <c:idx val="0"/>
          <c:order val="0"/>
          <c:spPr>
            <a:ln w="28575">
              <a:noFill/>
            </a:ln>
          </c:spPr>
          <c:dLbls>
            <c:dLbl>
              <c:idx val="2"/>
              <c:layout/>
              <c:tx>
                <c:rich>
                  <a:bodyPr/>
                  <a:lstStyle/>
                  <a:p>
                    <a:r>
                      <a:rPr lang="en-US"/>
                      <a:t>Belgica</a:t>
                    </a:r>
                  </a:p>
                </c:rich>
              </c:tx>
              <c:showLegendKey val="0"/>
              <c:showVal val="1"/>
              <c:showCatName val="0"/>
              <c:showSerName val="0"/>
              <c:showPercent val="0"/>
              <c:showBubbleSize val="0"/>
            </c:dLbl>
            <c:dLbl>
              <c:idx val="5"/>
              <c:layout>
                <c:manualLayout>
                  <c:x val="-0.0805555555555556"/>
                  <c:y val="0.0787037037037037"/>
                </c:manualLayout>
              </c:layout>
              <c:tx>
                <c:rich>
                  <a:bodyPr/>
                  <a:lstStyle/>
                  <a:p>
                    <a:r>
                      <a:rPr lang="en-US"/>
                      <a:t>Finlandia</a:t>
                    </a:r>
                  </a:p>
                </c:rich>
              </c:tx>
              <c:showLegendKey val="0"/>
              <c:showVal val="1"/>
              <c:showCatName val="0"/>
              <c:showSerName val="0"/>
              <c:showPercent val="0"/>
              <c:showBubbleSize val="0"/>
            </c:dLbl>
            <c:dLbl>
              <c:idx val="6"/>
              <c:layout/>
              <c:tx>
                <c:rich>
                  <a:bodyPr/>
                  <a:lstStyle/>
                  <a:p>
                    <a:r>
                      <a:rPr lang="en-US"/>
                      <a:t>Francia</a:t>
                    </a:r>
                  </a:p>
                </c:rich>
              </c:tx>
              <c:showLegendKey val="0"/>
              <c:showVal val="1"/>
              <c:showCatName val="0"/>
              <c:showSerName val="0"/>
              <c:showPercent val="0"/>
              <c:showBubbleSize val="0"/>
            </c:dLbl>
            <c:dLbl>
              <c:idx val="8"/>
              <c:layout>
                <c:manualLayout>
                  <c:x val="0.0"/>
                  <c:y val="-0.0416666666666667"/>
                </c:manualLayout>
              </c:layout>
              <c:tx>
                <c:rich>
                  <a:bodyPr/>
                  <a:lstStyle/>
                  <a:p>
                    <a:r>
                      <a:rPr lang="en-US"/>
                      <a:t>Irlanda</a:t>
                    </a:r>
                  </a:p>
                </c:rich>
              </c:tx>
              <c:showLegendKey val="0"/>
              <c:showVal val="1"/>
              <c:showCatName val="0"/>
              <c:showSerName val="0"/>
              <c:showPercent val="0"/>
              <c:showBubbleSize val="0"/>
            </c:dLbl>
            <c:showLegendKey val="0"/>
            <c:showVal val="0"/>
            <c:showCatName val="0"/>
            <c:showSerName val="0"/>
            <c:showPercent val="0"/>
            <c:showBubbleSize val="0"/>
          </c:dLbls>
          <c:trendline>
            <c:trendlineType val="linear"/>
            <c:dispRSqr val="0"/>
            <c:dispEq val="0"/>
          </c:trendline>
          <c:xVal>
            <c:numRef>
              <c:f>Hoja2!$B$17:$B$35</c:f>
              <c:numCache>
                <c:formatCode>General</c:formatCode>
                <c:ptCount val="19"/>
                <c:pt idx="0">
                  <c:v>2.5</c:v>
                </c:pt>
                <c:pt idx="1">
                  <c:v>3.9</c:v>
                </c:pt>
                <c:pt idx="2">
                  <c:v>2.9</c:v>
                </c:pt>
                <c:pt idx="3">
                  <c:v>2.4</c:v>
                </c:pt>
                <c:pt idx="4">
                  <c:v>2.9</c:v>
                </c:pt>
                <c:pt idx="5">
                  <c:v>0.8</c:v>
                </c:pt>
                <c:pt idx="6">
                  <c:v>9.1</c:v>
                </c:pt>
                <c:pt idx="7">
                  <c:v>0.8</c:v>
                </c:pt>
                <c:pt idx="8">
                  <c:v>0.7</c:v>
                </c:pt>
                <c:pt idx="9">
                  <c:v>7.9</c:v>
                </c:pt>
                <c:pt idx="10">
                  <c:v>1.8</c:v>
                </c:pt>
                <c:pt idx="11">
                  <c:v>1.9</c:v>
                </c:pt>
                <c:pt idx="12">
                  <c:v>0.8</c:v>
                </c:pt>
                <c:pt idx="13">
                  <c:v>6.5</c:v>
                </c:pt>
                <c:pt idx="14">
                  <c:v>1.6</c:v>
                </c:pt>
                <c:pt idx="15">
                  <c:v>5.8</c:v>
                </c:pt>
                <c:pt idx="16">
                  <c:v>1.3</c:v>
                </c:pt>
                <c:pt idx="17">
                  <c:v>1.2</c:v>
                </c:pt>
                <c:pt idx="18">
                  <c:v>2.7</c:v>
                </c:pt>
              </c:numCache>
            </c:numRef>
          </c:xVal>
          <c:yVal>
            <c:numRef>
              <c:f>Hoja2!$C$17:$C$35</c:f>
              <c:numCache>
                <c:formatCode>General</c:formatCode>
                <c:ptCount val="19"/>
                <c:pt idx="0">
                  <c:v>211.0</c:v>
                </c:pt>
                <c:pt idx="1">
                  <c:v>167.0</c:v>
                </c:pt>
                <c:pt idx="2">
                  <c:v>131.0</c:v>
                </c:pt>
                <c:pt idx="3">
                  <c:v>191.0</c:v>
                </c:pt>
                <c:pt idx="4">
                  <c:v>220.0</c:v>
                </c:pt>
                <c:pt idx="5">
                  <c:v>297.0</c:v>
                </c:pt>
                <c:pt idx="6">
                  <c:v>71.0</c:v>
                </c:pt>
                <c:pt idx="7">
                  <c:v>211.0</c:v>
                </c:pt>
                <c:pt idx="8">
                  <c:v>300.0</c:v>
                </c:pt>
                <c:pt idx="9">
                  <c:v>107.0</c:v>
                </c:pt>
                <c:pt idx="10">
                  <c:v>167.0</c:v>
                </c:pt>
                <c:pt idx="11">
                  <c:v>266.0</c:v>
                </c:pt>
                <c:pt idx="12">
                  <c:v>227.0</c:v>
                </c:pt>
                <c:pt idx="13">
                  <c:v>86.0</c:v>
                </c:pt>
                <c:pt idx="14">
                  <c:v>207.0</c:v>
                </c:pt>
                <c:pt idx="15">
                  <c:v>115.0</c:v>
                </c:pt>
                <c:pt idx="16">
                  <c:v>285.0</c:v>
                </c:pt>
                <c:pt idx="17">
                  <c:v>199.0</c:v>
                </c:pt>
                <c:pt idx="18">
                  <c:v>172.0</c:v>
                </c:pt>
              </c:numCache>
            </c:numRef>
          </c:yVal>
          <c:smooth val="0"/>
        </c:ser>
        <c:dLbls>
          <c:showLegendKey val="0"/>
          <c:showVal val="0"/>
          <c:showCatName val="0"/>
          <c:showSerName val="0"/>
          <c:showPercent val="0"/>
          <c:showBubbleSize val="0"/>
        </c:dLbls>
        <c:axId val="-2133470696"/>
        <c:axId val="-2134822952"/>
      </c:scatterChart>
      <c:valAx>
        <c:axId val="-2133470696"/>
        <c:scaling>
          <c:orientation val="minMax"/>
        </c:scaling>
        <c:delete val="0"/>
        <c:axPos val="b"/>
        <c:title>
          <c:tx>
            <c:rich>
              <a:bodyPr/>
              <a:lstStyle/>
              <a:p>
                <a:pPr>
                  <a:defRPr/>
                </a:pPr>
                <a:r>
                  <a:rPr lang="es-CL"/>
                  <a:t>Promedio de consumo de alcohol</a:t>
                </a:r>
              </a:p>
            </c:rich>
          </c:tx>
          <c:layout/>
          <c:overlay val="0"/>
        </c:title>
        <c:numFmt formatCode="General" sourceLinked="1"/>
        <c:majorTickMark val="out"/>
        <c:minorTickMark val="none"/>
        <c:tickLblPos val="nextTo"/>
        <c:crossAx val="-2134822952"/>
        <c:crosses val="autoZero"/>
        <c:crossBetween val="midCat"/>
      </c:valAx>
      <c:valAx>
        <c:axId val="-2134822952"/>
        <c:scaling>
          <c:orientation val="minMax"/>
        </c:scaling>
        <c:delete val="0"/>
        <c:axPos val="l"/>
        <c:majorGridlines/>
        <c:title>
          <c:tx>
            <c:rich>
              <a:bodyPr/>
              <a:lstStyle/>
              <a:p>
                <a:pPr>
                  <a:defRPr/>
                </a:pPr>
                <a:r>
                  <a:rPr lang="es-CL"/>
                  <a:t>Muertes por problemas de coraz{on</a:t>
                </a:r>
              </a:p>
            </c:rich>
          </c:tx>
          <c:layout/>
          <c:overlay val="0"/>
        </c:title>
        <c:numFmt formatCode="General" sourceLinked="1"/>
        <c:majorTickMark val="out"/>
        <c:minorTickMark val="none"/>
        <c:tickLblPos val="nextTo"/>
        <c:crossAx val="-2133470696"/>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CL" sz="1000"/>
              <a:t>Relación entre grados de temperatura y consumo de gas</a:t>
            </a:r>
          </a:p>
        </c:rich>
      </c:tx>
      <c:layout/>
      <c:overlay val="0"/>
    </c:title>
    <c:autoTitleDeleted val="0"/>
    <c:plotArea>
      <c:layout/>
      <c:scatterChart>
        <c:scatterStyle val="lineMarker"/>
        <c:varyColors val="0"/>
        <c:ser>
          <c:idx val="0"/>
          <c:order val="0"/>
          <c:spPr>
            <a:ln w="28575">
              <a:noFill/>
            </a:ln>
          </c:spPr>
          <c:trendline>
            <c:trendlineType val="linear"/>
            <c:dispRSqr val="0"/>
            <c:dispEq val="0"/>
          </c:trendline>
          <c:xVal>
            <c:numRef>
              <c:f>Hoja2!$B$38:$B$53</c:f>
              <c:numCache>
                <c:formatCode>General</c:formatCode>
                <c:ptCount val="16"/>
                <c:pt idx="0">
                  <c:v>24.0</c:v>
                </c:pt>
                <c:pt idx="1">
                  <c:v>51.0</c:v>
                </c:pt>
                <c:pt idx="2">
                  <c:v>43.0</c:v>
                </c:pt>
                <c:pt idx="3">
                  <c:v>33.0</c:v>
                </c:pt>
                <c:pt idx="4">
                  <c:v>26.0</c:v>
                </c:pt>
                <c:pt idx="5">
                  <c:v>13.0</c:v>
                </c:pt>
                <c:pt idx="6">
                  <c:v>4.0</c:v>
                </c:pt>
                <c:pt idx="7">
                  <c:v>0.0</c:v>
                </c:pt>
                <c:pt idx="8">
                  <c:v>0.0</c:v>
                </c:pt>
                <c:pt idx="9">
                  <c:v>1.0</c:v>
                </c:pt>
                <c:pt idx="10">
                  <c:v>6.0</c:v>
                </c:pt>
                <c:pt idx="11">
                  <c:v>12.0</c:v>
                </c:pt>
                <c:pt idx="12">
                  <c:v>30.0</c:v>
                </c:pt>
                <c:pt idx="13">
                  <c:v>32.0</c:v>
                </c:pt>
                <c:pt idx="14">
                  <c:v>52.0</c:v>
                </c:pt>
                <c:pt idx="15">
                  <c:v>30.0</c:v>
                </c:pt>
              </c:numCache>
            </c:numRef>
          </c:xVal>
          <c:yVal>
            <c:numRef>
              <c:f>Hoja2!$C$38:$C$53</c:f>
              <c:numCache>
                <c:formatCode>General</c:formatCode>
                <c:ptCount val="16"/>
                <c:pt idx="0">
                  <c:v>6.3</c:v>
                </c:pt>
                <c:pt idx="1">
                  <c:v>10.9</c:v>
                </c:pt>
                <c:pt idx="2">
                  <c:v>8.9</c:v>
                </c:pt>
                <c:pt idx="3">
                  <c:v>7.5</c:v>
                </c:pt>
                <c:pt idx="4">
                  <c:v>5.3</c:v>
                </c:pt>
                <c:pt idx="5">
                  <c:v>4.0</c:v>
                </c:pt>
                <c:pt idx="6">
                  <c:v>1.7</c:v>
                </c:pt>
                <c:pt idx="7">
                  <c:v>1.2</c:v>
                </c:pt>
                <c:pt idx="8">
                  <c:v>1.2</c:v>
                </c:pt>
                <c:pt idx="9">
                  <c:v>1.2</c:v>
                </c:pt>
                <c:pt idx="10">
                  <c:v>2.1</c:v>
                </c:pt>
                <c:pt idx="11">
                  <c:v>3.1</c:v>
                </c:pt>
                <c:pt idx="12">
                  <c:v>6.4</c:v>
                </c:pt>
                <c:pt idx="13">
                  <c:v>7.2</c:v>
                </c:pt>
                <c:pt idx="14">
                  <c:v>11.0</c:v>
                </c:pt>
                <c:pt idx="15">
                  <c:v>6.9</c:v>
                </c:pt>
              </c:numCache>
            </c:numRef>
          </c:yVal>
          <c:smooth val="0"/>
        </c:ser>
        <c:dLbls>
          <c:showLegendKey val="0"/>
          <c:showVal val="0"/>
          <c:showCatName val="0"/>
          <c:showSerName val="0"/>
          <c:showPercent val="0"/>
          <c:showBubbleSize val="0"/>
        </c:dLbls>
        <c:axId val="-2133406920"/>
        <c:axId val="-2133410440"/>
      </c:scatterChart>
      <c:valAx>
        <c:axId val="-2133406920"/>
        <c:scaling>
          <c:orientation val="minMax"/>
        </c:scaling>
        <c:delete val="0"/>
        <c:axPos val="b"/>
        <c:title>
          <c:tx>
            <c:rich>
              <a:bodyPr/>
              <a:lstStyle/>
              <a:p>
                <a:pPr>
                  <a:defRPr/>
                </a:pPr>
                <a:r>
                  <a:rPr lang="es-CL"/>
                  <a:t>Temperatura en F°</a:t>
                </a:r>
              </a:p>
            </c:rich>
          </c:tx>
          <c:layout/>
          <c:overlay val="0"/>
        </c:title>
        <c:numFmt formatCode="General" sourceLinked="1"/>
        <c:majorTickMark val="out"/>
        <c:minorTickMark val="none"/>
        <c:tickLblPos val="nextTo"/>
        <c:crossAx val="-2133410440"/>
        <c:crosses val="autoZero"/>
        <c:crossBetween val="midCat"/>
      </c:valAx>
      <c:valAx>
        <c:axId val="-2133410440"/>
        <c:scaling>
          <c:orientation val="minMax"/>
        </c:scaling>
        <c:delete val="0"/>
        <c:axPos val="l"/>
        <c:majorGridlines/>
        <c:title>
          <c:tx>
            <c:rich>
              <a:bodyPr/>
              <a:lstStyle/>
              <a:p>
                <a:pPr>
                  <a:defRPr/>
                </a:pPr>
                <a:r>
                  <a:rPr lang="es-CL"/>
                  <a:t>Consumo de Gas</a:t>
                </a:r>
              </a:p>
            </c:rich>
          </c:tx>
          <c:layout/>
          <c:overlay val="0"/>
        </c:title>
        <c:numFmt formatCode="General" sourceLinked="1"/>
        <c:majorTickMark val="out"/>
        <c:minorTickMark val="none"/>
        <c:tickLblPos val="nextTo"/>
        <c:crossAx val="-2133406920"/>
        <c:crosses val="autoZero"/>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CL" sz="1000"/>
              <a:t>Relación entre el consumo de bencina en el Ford Escort a medida que aumenta velocidad</a:t>
            </a:r>
          </a:p>
        </c:rich>
      </c:tx>
      <c:layout/>
      <c:overlay val="0"/>
    </c:title>
    <c:autoTitleDeleted val="0"/>
    <c:plotArea>
      <c:layout/>
      <c:scatterChart>
        <c:scatterStyle val="lineMarker"/>
        <c:varyColors val="0"/>
        <c:ser>
          <c:idx val="0"/>
          <c:order val="0"/>
          <c:spPr>
            <a:ln w="28575">
              <a:noFill/>
            </a:ln>
          </c:spPr>
          <c:trendline>
            <c:trendlineType val="linear"/>
            <c:dispRSqr val="0"/>
            <c:dispEq val="0"/>
          </c:trendline>
          <c:xVal>
            <c:numRef>
              <c:f>Hoja2!$B$65:$B$79</c:f>
              <c:numCache>
                <c:formatCode>General</c:formatCode>
                <c:ptCount val="15"/>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numCache>
            </c:numRef>
          </c:xVal>
          <c:yVal>
            <c:numRef>
              <c:f>Hoja2!$C$65:$C$79</c:f>
              <c:numCache>
                <c:formatCode>General</c:formatCode>
                <c:ptCount val="15"/>
                <c:pt idx="0">
                  <c:v>21.0</c:v>
                </c:pt>
                <c:pt idx="1">
                  <c:v>13.0</c:v>
                </c:pt>
                <c:pt idx="2">
                  <c:v>10.0</c:v>
                </c:pt>
                <c:pt idx="3">
                  <c:v>8.0</c:v>
                </c:pt>
                <c:pt idx="4">
                  <c:v>7.0</c:v>
                </c:pt>
                <c:pt idx="5">
                  <c:v>5.9</c:v>
                </c:pt>
                <c:pt idx="6">
                  <c:v>6.3</c:v>
                </c:pt>
                <c:pt idx="7">
                  <c:v>6.95</c:v>
                </c:pt>
                <c:pt idx="8">
                  <c:v>5.57</c:v>
                </c:pt>
                <c:pt idx="9">
                  <c:v>8.27</c:v>
                </c:pt>
                <c:pt idx="10">
                  <c:v>9.030000000000001</c:v>
                </c:pt>
                <c:pt idx="11">
                  <c:v>9.870000000000002</c:v>
                </c:pt>
                <c:pt idx="12">
                  <c:v>10.79</c:v>
                </c:pt>
                <c:pt idx="13">
                  <c:v>11.77</c:v>
                </c:pt>
                <c:pt idx="14">
                  <c:v>12.83</c:v>
                </c:pt>
              </c:numCache>
            </c:numRef>
          </c:yVal>
          <c:smooth val="0"/>
        </c:ser>
        <c:dLbls>
          <c:showLegendKey val="0"/>
          <c:showVal val="0"/>
          <c:showCatName val="0"/>
          <c:showSerName val="0"/>
          <c:showPercent val="0"/>
          <c:showBubbleSize val="0"/>
        </c:dLbls>
        <c:axId val="-2134775784"/>
        <c:axId val="-2134858616"/>
      </c:scatterChart>
      <c:valAx>
        <c:axId val="-2134775784"/>
        <c:scaling>
          <c:orientation val="minMax"/>
          <c:max val="160.0"/>
          <c:min val="0.0"/>
        </c:scaling>
        <c:delete val="0"/>
        <c:axPos val="b"/>
        <c:title>
          <c:tx>
            <c:rich>
              <a:bodyPr/>
              <a:lstStyle/>
              <a:p>
                <a:pPr>
                  <a:defRPr/>
                </a:pPr>
                <a:r>
                  <a:rPr lang="es-CL"/>
                  <a:t>KmH Ford Escort</a:t>
                </a:r>
              </a:p>
            </c:rich>
          </c:tx>
          <c:layout/>
          <c:overlay val="0"/>
        </c:title>
        <c:numFmt formatCode="General" sourceLinked="1"/>
        <c:majorTickMark val="out"/>
        <c:minorTickMark val="none"/>
        <c:tickLblPos val="nextTo"/>
        <c:crossAx val="-2134858616"/>
        <c:crosses val="autoZero"/>
        <c:crossBetween val="midCat"/>
      </c:valAx>
      <c:valAx>
        <c:axId val="-2134858616"/>
        <c:scaling>
          <c:orientation val="minMax"/>
        </c:scaling>
        <c:delete val="0"/>
        <c:axPos val="l"/>
        <c:majorGridlines/>
        <c:title>
          <c:tx>
            <c:rich>
              <a:bodyPr/>
              <a:lstStyle/>
              <a:p>
                <a:pPr>
                  <a:defRPr/>
                </a:pPr>
                <a:r>
                  <a:rPr lang="es-CL"/>
                  <a:t>Bencina Consumida en litro por cada 100Km</a:t>
                </a:r>
              </a:p>
            </c:rich>
          </c:tx>
          <c:layout/>
          <c:overlay val="0"/>
        </c:title>
        <c:numFmt formatCode="General" sourceLinked="1"/>
        <c:majorTickMark val="out"/>
        <c:minorTickMark val="none"/>
        <c:tickLblPos val="nextTo"/>
        <c:crossAx val="-2134775784"/>
        <c:crosses val="autoZero"/>
        <c:crossBetween val="midCat"/>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936915-CE86-41FB-BBCA-8CDFBD50B2EA}" type="doc">
      <dgm:prSet loTypeId="urn:microsoft.com/office/officeart/2005/8/layout/hList7#1" loCatId="process" qsTypeId="urn:microsoft.com/office/officeart/2005/8/quickstyle/simple1" qsCatId="simple" csTypeId="urn:microsoft.com/office/officeart/2005/8/colors/accent1_2" csCatId="accent1" phldr="1"/>
      <dgm:spPr/>
    </dgm:pt>
    <dgm:pt modelId="{EA5CB924-FA87-4DC6-A0F7-2273B130FEB1}">
      <dgm:prSet phldrT="[Texto]" custT="1"/>
      <dgm:spPr/>
      <dgm:t>
        <a:bodyPr/>
        <a:lstStyle/>
        <a:p>
          <a:r>
            <a:rPr lang="es-ES" sz="1800" dirty="0" smtClean="0"/>
            <a:t>¿Qué pretende la investigación?</a:t>
          </a:r>
          <a:endParaRPr lang="es-CL" sz="1800" dirty="0"/>
        </a:p>
      </dgm:t>
    </dgm:pt>
    <dgm:pt modelId="{36806D41-BDE9-4B01-99D4-2423B49FAC55}" type="parTrans" cxnId="{D140D5EA-1C55-4DE2-975A-8AE7BB796604}">
      <dgm:prSet/>
      <dgm:spPr/>
      <dgm:t>
        <a:bodyPr/>
        <a:lstStyle/>
        <a:p>
          <a:endParaRPr lang="es-ES"/>
        </a:p>
      </dgm:t>
    </dgm:pt>
    <dgm:pt modelId="{1F6E720A-C48A-4B7F-A6F6-E197F19A13D8}" type="sibTrans" cxnId="{D140D5EA-1C55-4DE2-975A-8AE7BB796604}">
      <dgm:prSet/>
      <dgm:spPr/>
      <dgm:t>
        <a:bodyPr/>
        <a:lstStyle/>
        <a:p>
          <a:endParaRPr lang="es-ES"/>
        </a:p>
      </dgm:t>
    </dgm:pt>
    <dgm:pt modelId="{6BF95BC4-28E2-4063-B088-D7570936EF9C}">
      <dgm:prSet phldrT="[Texto]" custT="1"/>
      <dgm:spPr/>
      <dgm:t>
        <a:bodyPr/>
        <a:lstStyle/>
        <a:p>
          <a:r>
            <a:rPr lang="es-ES" sz="1800" dirty="0" smtClean="0"/>
            <a:t>¿Cuál es la posible relación entre variables?</a:t>
          </a:r>
          <a:endParaRPr lang="es-CL" sz="1800" dirty="0"/>
        </a:p>
      </dgm:t>
    </dgm:pt>
    <dgm:pt modelId="{3B89AC3A-B647-489A-AE0C-E22CB15C0759}" type="parTrans" cxnId="{2C417716-DAD7-4C02-9CF6-A68D575DF8BD}">
      <dgm:prSet/>
      <dgm:spPr/>
      <dgm:t>
        <a:bodyPr/>
        <a:lstStyle/>
        <a:p>
          <a:endParaRPr lang="es-ES"/>
        </a:p>
      </dgm:t>
    </dgm:pt>
    <dgm:pt modelId="{0EE9E382-CECB-4580-96FD-B26DAC45E163}" type="sibTrans" cxnId="{2C417716-DAD7-4C02-9CF6-A68D575DF8BD}">
      <dgm:prSet/>
      <dgm:spPr/>
      <dgm:t>
        <a:bodyPr/>
        <a:lstStyle/>
        <a:p>
          <a:endParaRPr lang="es-ES"/>
        </a:p>
      </dgm:t>
    </dgm:pt>
    <dgm:pt modelId="{C358C6AA-ED87-4FAF-AF03-207BFAE42F1B}">
      <dgm:prSet phldrT="[Texto]" custT="1"/>
      <dgm:spPr/>
      <dgm:t>
        <a:bodyPr/>
        <a:lstStyle/>
        <a:p>
          <a:r>
            <a:rPr lang="es-ES" sz="1800" dirty="0" smtClean="0"/>
            <a:t>¿Cuál es la estructura de la hipótesis explicativa?</a:t>
          </a:r>
          <a:endParaRPr lang="es-CL" sz="1800" dirty="0"/>
        </a:p>
      </dgm:t>
    </dgm:pt>
    <dgm:pt modelId="{B0D1AAD6-1848-4C5A-8D6C-F387A9FB442D}" type="parTrans" cxnId="{36EE6772-A6F6-4D35-B07B-0C309A4453EF}">
      <dgm:prSet/>
      <dgm:spPr/>
      <dgm:t>
        <a:bodyPr/>
        <a:lstStyle/>
        <a:p>
          <a:endParaRPr lang="es-ES"/>
        </a:p>
      </dgm:t>
    </dgm:pt>
    <dgm:pt modelId="{3CA1A759-A3E9-4623-8916-C4F97FA60144}" type="sibTrans" cxnId="{36EE6772-A6F6-4D35-B07B-0C309A4453EF}">
      <dgm:prSet/>
      <dgm:spPr/>
      <dgm:t>
        <a:bodyPr/>
        <a:lstStyle/>
        <a:p>
          <a:endParaRPr lang="es-ES"/>
        </a:p>
      </dgm:t>
    </dgm:pt>
    <dgm:pt modelId="{243AAF63-ED95-4C00-918D-06A5C6043D91}" type="pres">
      <dgm:prSet presAssocID="{8B936915-CE86-41FB-BBCA-8CDFBD50B2EA}" presName="Name0" presStyleCnt="0">
        <dgm:presLayoutVars>
          <dgm:dir/>
          <dgm:resizeHandles val="exact"/>
        </dgm:presLayoutVars>
      </dgm:prSet>
      <dgm:spPr/>
    </dgm:pt>
    <dgm:pt modelId="{ACCE14C9-8DB4-40C7-ACB6-C945542DC7AB}" type="pres">
      <dgm:prSet presAssocID="{8B936915-CE86-41FB-BBCA-8CDFBD50B2EA}" presName="fgShape" presStyleLbl="fgShp" presStyleIdx="0" presStyleCnt="1"/>
      <dgm:spPr/>
    </dgm:pt>
    <dgm:pt modelId="{199EF57B-FC32-4F31-989C-9179DE653943}" type="pres">
      <dgm:prSet presAssocID="{8B936915-CE86-41FB-BBCA-8CDFBD50B2EA}" presName="linComp" presStyleCnt="0"/>
      <dgm:spPr/>
    </dgm:pt>
    <dgm:pt modelId="{F02617E7-53E1-4DAB-BF8C-FD6CFEC8BA65}" type="pres">
      <dgm:prSet presAssocID="{EA5CB924-FA87-4DC6-A0F7-2273B130FEB1}" presName="compNode" presStyleCnt="0"/>
      <dgm:spPr/>
    </dgm:pt>
    <dgm:pt modelId="{AD8A2A29-4924-44FB-85A2-6A7E5068ECF6}" type="pres">
      <dgm:prSet presAssocID="{EA5CB924-FA87-4DC6-A0F7-2273B130FEB1}" presName="bkgdShape" presStyleLbl="node1" presStyleIdx="0" presStyleCnt="3"/>
      <dgm:spPr/>
      <dgm:t>
        <a:bodyPr/>
        <a:lstStyle/>
        <a:p>
          <a:endParaRPr lang="es-CL"/>
        </a:p>
      </dgm:t>
    </dgm:pt>
    <dgm:pt modelId="{6E7D59B7-F81D-4B93-AFC0-44A23B9367A8}" type="pres">
      <dgm:prSet presAssocID="{EA5CB924-FA87-4DC6-A0F7-2273B130FEB1}" presName="nodeTx" presStyleLbl="node1" presStyleIdx="0" presStyleCnt="3">
        <dgm:presLayoutVars>
          <dgm:bulletEnabled val="1"/>
        </dgm:presLayoutVars>
      </dgm:prSet>
      <dgm:spPr/>
      <dgm:t>
        <a:bodyPr/>
        <a:lstStyle/>
        <a:p>
          <a:endParaRPr lang="es-CL"/>
        </a:p>
      </dgm:t>
    </dgm:pt>
    <dgm:pt modelId="{16FB94C2-6CDF-46A3-93B1-21D9A329FD4E}" type="pres">
      <dgm:prSet presAssocID="{EA5CB924-FA87-4DC6-A0F7-2273B130FEB1}" presName="invisiNode" presStyleLbl="node1" presStyleIdx="0" presStyleCnt="3"/>
      <dgm:spPr/>
    </dgm:pt>
    <dgm:pt modelId="{0AB013CA-2844-48B0-86C5-530AC367028B}" type="pres">
      <dgm:prSet presAssocID="{EA5CB924-FA87-4DC6-A0F7-2273B130FEB1}" presName="imagNode" presStyleLbl="fgImgPlace1" presStyleIdx="0" presStyleCnt="3"/>
      <dgm:spPr/>
    </dgm:pt>
    <dgm:pt modelId="{613C9E6A-0286-43C7-8168-6B27CD3B6007}" type="pres">
      <dgm:prSet presAssocID="{1F6E720A-C48A-4B7F-A6F6-E197F19A13D8}" presName="sibTrans" presStyleLbl="sibTrans2D1" presStyleIdx="0" presStyleCnt="0"/>
      <dgm:spPr/>
      <dgm:t>
        <a:bodyPr/>
        <a:lstStyle/>
        <a:p>
          <a:endParaRPr lang="es-ES"/>
        </a:p>
      </dgm:t>
    </dgm:pt>
    <dgm:pt modelId="{5DC08FE9-4E85-4620-99B2-96972508197E}" type="pres">
      <dgm:prSet presAssocID="{6BF95BC4-28E2-4063-B088-D7570936EF9C}" presName="compNode" presStyleCnt="0"/>
      <dgm:spPr/>
    </dgm:pt>
    <dgm:pt modelId="{EADD109B-A76B-4F12-8A4E-A4423F904E9C}" type="pres">
      <dgm:prSet presAssocID="{6BF95BC4-28E2-4063-B088-D7570936EF9C}" presName="bkgdShape" presStyleLbl="node1" presStyleIdx="1" presStyleCnt="3"/>
      <dgm:spPr/>
      <dgm:t>
        <a:bodyPr/>
        <a:lstStyle/>
        <a:p>
          <a:endParaRPr lang="es-CL"/>
        </a:p>
      </dgm:t>
    </dgm:pt>
    <dgm:pt modelId="{F9641BA3-D1A0-464F-AFD9-CB4D6CA7F999}" type="pres">
      <dgm:prSet presAssocID="{6BF95BC4-28E2-4063-B088-D7570936EF9C}" presName="nodeTx" presStyleLbl="node1" presStyleIdx="1" presStyleCnt="3">
        <dgm:presLayoutVars>
          <dgm:bulletEnabled val="1"/>
        </dgm:presLayoutVars>
      </dgm:prSet>
      <dgm:spPr/>
      <dgm:t>
        <a:bodyPr/>
        <a:lstStyle/>
        <a:p>
          <a:endParaRPr lang="es-CL"/>
        </a:p>
      </dgm:t>
    </dgm:pt>
    <dgm:pt modelId="{DBB6F521-917A-419B-B5D2-7702F3B9EB19}" type="pres">
      <dgm:prSet presAssocID="{6BF95BC4-28E2-4063-B088-D7570936EF9C}" presName="invisiNode" presStyleLbl="node1" presStyleIdx="1" presStyleCnt="3"/>
      <dgm:spPr/>
    </dgm:pt>
    <dgm:pt modelId="{DD7B8C22-E0FE-4515-A1BA-18C5274A94B2}" type="pres">
      <dgm:prSet presAssocID="{6BF95BC4-28E2-4063-B088-D7570936EF9C}" presName="imagNode" presStyleLbl="fgImgPlace1" presStyleIdx="1" presStyleCnt="3"/>
      <dgm:spPr/>
    </dgm:pt>
    <dgm:pt modelId="{2A0C3614-74DD-4253-BDB4-7241705DE801}" type="pres">
      <dgm:prSet presAssocID="{0EE9E382-CECB-4580-96FD-B26DAC45E163}" presName="sibTrans" presStyleLbl="sibTrans2D1" presStyleIdx="0" presStyleCnt="0"/>
      <dgm:spPr/>
      <dgm:t>
        <a:bodyPr/>
        <a:lstStyle/>
        <a:p>
          <a:endParaRPr lang="es-ES"/>
        </a:p>
      </dgm:t>
    </dgm:pt>
    <dgm:pt modelId="{A4705BA1-5764-4435-BACB-CD71BC7000E9}" type="pres">
      <dgm:prSet presAssocID="{C358C6AA-ED87-4FAF-AF03-207BFAE42F1B}" presName="compNode" presStyleCnt="0"/>
      <dgm:spPr/>
    </dgm:pt>
    <dgm:pt modelId="{4D8DB5F2-106A-4A30-A4E4-C9C8E9137F57}" type="pres">
      <dgm:prSet presAssocID="{C358C6AA-ED87-4FAF-AF03-207BFAE42F1B}" presName="bkgdShape" presStyleLbl="node1" presStyleIdx="2" presStyleCnt="3"/>
      <dgm:spPr/>
      <dgm:t>
        <a:bodyPr/>
        <a:lstStyle/>
        <a:p>
          <a:endParaRPr lang="es-CL"/>
        </a:p>
      </dgm:t>
    </dgm:pt>
    <dgm:pt modelId="{CF4D4627-EF08-4CFB-9987-D2CC2D304172}" type="pres">
      <dgm:prSet presAssocID="{C358C6AA-ED87-4FAF-AF03-207BFAE42F1B}" presName="nodeTx" presStyleLbl="node1" presStyleIdx="2" presStyleCnt="3">
        <dgm:presLayoutVars>
          <dgm:bulletEnabled val="1"/>
        </dgm:presLayoutVars>
      </dgm:prSet>
      <dgm:spPr/>
      <dgm:t>
        <a:bodyPr/>
        <a:lstStyle/>
        <a:p>
          <a:endParaRPr lang="es-CL"/>
        </a:p>
      </dgm:t>
    </dgm:pt>
    <dgm:pt modelId="{55AD6C95-9E00-4DCD-8ACC-E752D7A440C3}" type="pres">
      <dgm:prSet presAssocID="{C358C6AA-ED87-4FAF-AF03-207BFAE42F1B}" presName="invisiNode" presStyleLbl="node1" presStyleIdx="2" presStyleCnt="3"/>
      <dgm:spPr/>
    </dgm:pt>
    <dgm:pt modelId="{80688D32-0F43-40EC-A61F-D44099DE0BB9}" type="pres">
      <dgm:prSet presAssocID="{C358C6AA-ED87-4FAF-AF03-207BFAE42F1B}" presName="imagNode" presStyleLbl="fgImgPlace1" presStyleIdx="2" presStyleCnt="3"/>
      <dgm:spPr/>
    </dgm:pt>
  </dgm:ptLst>
  <dgm:cxnLst>
    <dgm:cxn modelId="{A30A8269-A326-482D-A8F0-1E9C08271F55}" type="presOf" srcId="{6BF95BC4-28E2-4063-B088-D7570936EF9C}" destId="{EADD109B-A76B-4F12-8A4E-A4423F904E9C}" srcOrd="0" destOrd="0" presId="urn:microsoft.com/office/officeart/2005/8/layout/hList7#1"/>
    <dgm:cxn modelId="{564BB9CA-F49A-4946-9E54-DD99C8CDB6B3}" type="presOf" srcId="{C358C6AA-ED87-4FAF-AF03-207BFAE42F1B}" destId="{CF4D4627-EF08-4CFB-9987-D2CC2D304172}" srcOrd="1" destOrd="0" presId="urn:microsoft.com/office/officeart/2005/8/layout/hList7#1"/>
    <dgm:cxn modelId="{7309F4DA-5217-4FAE-BD21-68C45459736A}" type="presOf" srcId="{1F6E720A-C48A-4B7F-A6F6-E197F19A13D8}" destId="{613C9E6A-0286-43C7-8168-6B27CD3B6007}" srcOrd="0" destOrd="0" presId="urn:microsoft.com/office/officeart/2005/8/layout/hList7#1"/>
    <dgm:cxn modelId="{0A083B08-C01B-4EF0-8C6D-CA2DBFC4DC23}" type="presOf" srcId="{0EE9E382-CECB-4580-96FD-B26DAC45E163}" destId="{2A0C3614-74DD-4253-BDB4-7241705DE801}" srcOrd="0" destOrd="0" presId="urn:microsoft.com/office/officeart/2005/8/layout/hList7#1"/>
    <dgm:cxn modelId="{A899F325-219E-4F2E-9D7B-E61B9C03BFD8}" type="presOf" srcId="{EA5CB924-FA87-4DC6-A0F7-2273B130FEB1}" destId="{AD8A2A29-4924-44FB-85A2-6A7E5068ECF6}" srcOrd="0" destOrd="0" presId="urn:microsoft.com/office/officeart/2005/8/layout/hList7#1"/>
    <dgm:cxn modelId="{D140D5EA-1C55-4DE2-975A-8AE7BB796604}" srcId="{8B936915-CE86-41FB-BBCA-8CDFBD50B2EA}" destId="{EA5CB924-FA87-4DC6-A0F7-2273B130FEB1}" srcOrd="0" destOrd="0" parTransId="{36806D41-BDE9-4B01-99D4-2423B49FAC55}" sibTransId="{1F6E720A-C48A-4B7F-A6F6-E197F19A13D8}"/>
    <dgm:cxn modelId="{8E0EC2A3-88A4-48B5-BBC1-25BD18E4C663}" type="presOf" srcId="{8B936915-CE86-41FB-BBCA-8CDFBD50B2EA}" destId="{243AAF63-ED95-4C00-918D-06A5C6043D91}" srcOrd="0" destOrd="0" presId="urn:microsoft.com/office/officeart/2005/8/layout/hList7#1"/>
    <dgm:cxn modelId="{C2205BD8-FD43-42FC-8DFD-1A158C7C6B5E}" type="presOf" srcId="{C358C6AA-ED87-4FAF-AF03-207BFAE42F1B}" destId="{4D8DB5F2-106A-4A30-A4E4-C9C8E9137F57}" srcOrd="0" destOrd="0" presId="urn:microsoft.com/office/officeart/2005/8/layout/hList7#1"/>
    <dgm:cxn modelId="{DC1EE748-2882-41FD-A801-5A5400CEC696}" type="presOf" srcId="{EA5CB924-FA87-4DC6-A0F7-2273B130FEB1}" destId="{6E7D59B7-F81D-4B93-AFC0-44A23B9367A8}" srcOrd="1" destOrd="0" presId="urn:microsoft.com/office/officeart/2005/8/layout/hList7#1"/>
    <dgm:cxn modelId="{2C417716-DAD7-4C02-9CF6-A68D575DF8BD}" srcId="{8B936915-CE86-41FB-BBCA-8CDFBD50B2EA}" destId="{6BF95BC4-28E2-4063-B088-D7570936EF9C}" srcOrd="1" destOrd="0" parTransId="{3B89AC3A-B647-489A-AE0C-E22CB15C0759}" sibTransId="{0EE9E382-CECB-4580-96FD-B26DAC45E163}"/>
    <dgm:cxn modelId="{9BBA6B92-C6B7-4053-98DF-7D8CA549383B}" type="presOf" srcId="{6BF95BC4-28E2-4063-B088-D7570936EF9C}" destId="{F9641BA3-D1A0-464F-AFD9-CB4D6CA7F999}" srcOrd="1" destOrd="0" presId="urn:microsoft.com/office/officeart/2005/8/layout/hList7#1"/>
    <dgm:cxn modelId="{36EE6772-A6F6-4D35-B07B-0C309A4453EF}" srcId="{8B936915-CE86-41FB-BBCA-8CDFBD50B2EA}" destId="{C358C6AA-ED87-4FAF-AF03-207BFAE42F1B}" srcOrd="2" destOrd="0" parTransId="{B0D1AAD6-1848-4C5A-8D6C-F387A9FB442D}" sibTransId="{3CA1A759-A3E9-4623-8916-C4F97FA60144}"/>
    <dgm:cxn modelId="{A79E86D9-E088-4ED4-BFE7-737B3C982136}" type="presParOf" srcId="{243AAF63-ED95-4C00-918D-06A5C6043D91}" destId="{ACCE14C9-8DB4-40C7-ACB6-C945542DC7AB}" srcOrd="0" destOrd="0" presId="urn:microsoft.com/office/officeart/2005/8/layout/hList7#1"/>
    <dgm:cxn modelId="{C4B0986B-5287-429E-9822-272CDF97146A}" type="presParOf" srcId="{243AAF63-ED95-4C00-918D-06A5C6043D91}" destId="{199EF57B-FC32-4F31-989C-9179DE653943}" srcOrd="1" destOrd="0" presId="urn:microsoft.com/office/officeart/2005/8/layout/hList7#1"/>
    <dgm:cxn modelId="{698EA0E1-884E-41A2-909C-FC1378D64A6D}" type="presParOf" srcId="{199EF57B-FC32-4F31-989C-9179DE653943}" destId="{F02617E7-53E1-4DAB-BF8C-FD6CFEC8BA65}" srcOrd="0" destOrd="0" presId="urn:microsoft.com/office/officeart/2005/8/layout/hList7#1"/>
    <dgm:cxn modelId="{39901818-4B21-4547-871E-443B921AEF8C}" type="presParOf" srcId="{F02617E7-53E1-4DAB-BF8C-FD6CFEC8BA65}" destId="{AD8A2A29-4924-44FB-85A2-6A7E5068ECF6}" srcOrd="0" destOrd="0" presId="urn:microsoft.com/office/officeart/2005/8/layout/hList7#1"/>
    <dgm:cxn modelId="{17DD6027-1DD2-40F7-AF33-15C6B49F429F}" type="presParOf" srcId="{F02617E7-53E1-4DAB-BF8C-FD6CFEC8BA65}" destId="{6E7D59B7-F81D-4B93-AFC0-44A23B9367A8}" srcOrd="1" destOrd="0" presId="urn:microsoft.com/office/officeart/2005/8/layout/hList7#1"/>
    <dgm:cxn modelId="{8011BBE5-F398-4DBB-AB77-953826FFD68C}" type="presParOf" srcId="{F02617E7-53E1-4DAB-BF8C-FD6CFEC8BA65}" destId="{16FB94C2-6CDF-46A3-93B1-21D9A329FD4E}" srcOrd="2" destOrd="0" presId="urn:microsoft.com/office/officeart/2005/8/layout/hList7#1"/>
    <dgm:cxn modelId="{A743350D-6200-4E72-818F-478A047B4C8D}" type="presParOf" srcId="{F02617E7-53E1-4DAB-BF8C-FD6CFEC8BA65}" destId="{0AB013CA-2844-48B0-86C5-530AC367028B}" srcOrd="3" destOrd="0" presId="urn:microsoft.com/office/officeart/2005/8/layout/hList7#1"/>
    <dgm:cxn modelId="{69CEBDA0-9315-4D1A-BAD7-FF79BDC960ED}" type="presParOf" srcId="{199EF57B-FC32-4F31-989C-9179DE653943}" destId="{613C9E6A-0286-43C7-8168-6B27CD3B6007}" srcOrd="1" destOrd="0" presId="urn:microsoft.com/office/officeart/2005/8/layout/hList7#1"/>
    <dgm:cxn modelId="{84D9F9BE-4529-4FE8-8F1F-DED3BAD9B0CB}" type="presParOf" srcId="{199EF57B-FC32-4F31-989C-9179DE653943}" destId="{5DC08FE9-4E85-4620-99B2-96972508197E}" srcOrd="2" destOrd="0" presId="urn:microsoft.com/office/officeart/2005/8/layout/hList7#1"/>
    <dgm:cxn modelId="{31D363CA-1BB8-43BB-BE50-E40D7D9B8C92}" type="presParOf" srcId="{5DC08FE9-4E85-4620-99B2-96972508197E}" destId="{EADD109B-A76B-4F12-8A4E-A4423F904E9C}" srcOrd="0" destOrd="0" presId="urn:microsoft.com/office/officeart/2005/8/layout/hList7#1"/>
    <dgm:cxn modelId="{177648B1-D405-4780-B167-065777A82735}" type="presParOf" srcId="{5DC08FE9-4E85-4620-99B2-96972508197E}" destId="{F9641BA3-D1A0-464F-AFD9-CB4D6CA7F999}" srcOrd="1" destOrd="0" presId="urn:microsoft.com/office/officeart/2005/8/layout/hList7#1"/>
    <dgm:cxn modelId="{31BA532E-21AE-45D1-B0B9-0A41D67EAB93}" type="presParOf" srcId="{5DC08FE9-4E85-4620-99B2-96972508197E}" destId="{DBB6F521-917A-419B-B5D2-7702F3B9EB19}" srcOrd="2" destOrd="0" presId="urn:microsoft.com/office/officeart/2005/8/layout/hList7#1"/>
    <dgm:cxn modelId="{75D9AB02-B930-4E1B-A7DB-3A2670F3D1C4}" type="presParOf" srcId="{5DC08FE9-4E85-4620-99B2-96972508197E}" destId="{DD7B8C22-E0FE-4515-A1BA-18C5274A94B2}" srcOrd="3" destOrd="0" presId="urn:microsoft.com/office/officeart/2005/8/layout/hList7#1"/>
    <dgm:cxn modelId="{7809D67E-FC60-4C9D-8E34-089D4BC3CC32}" type="presParOf" srcId="{199EF57B-FC32-4F31-989C-9179DE653943}" destId="{2A0C3614-74DD-4253-BDB4-7241705DE801}" srcOrd="3" destOrd="0" presId="urn:microsoft.com/office/officeart/2005/8/layout/hList7#1"/>
    <dgm:cxn modelId="{7AC3796C-6D2A-40B0-A027-515F011A5CCA}" type="presParOf" srcId="{199EF57B-FC32-4F31-989C-9179DE653943}" destId="{A4705BA1-5764-4435-BACB-CD71BC7000E9}" srcOrd="4" destOrd="0" presId="urn:microsoft.com/office/officeart/2005/8/layout/hList7#1"/>
    <dgm:cxn modelId="{E357FB6B-4CF6-459B-B31F-81CF764A1F5F}" type="presParOf" srcId="{A4705BA1-5764-4435-BACB-CD71BC7000E9}" destId="{4D8DB5F2-106A-4A30-A4E4-C9C8E9137F57}" srcOrd="0" destOrd="0" presId="urn:microsoft.com/office/officeart/2005/8/layout/hList7#1"/>
    <dgm:cxn modelId="{8E803583-E7BC-45E6-ADA0-D8EF358C6246}" type="presParOf" srcId="{A4705BA1-5764-4435-BACB-CD71BC7000E9}" destId="{CF4D4627-EF08-4CFB-9987-D2CC2D304172}" srcOrd="1" destOrd="0" presId="urn:microsoft.com/office/officeart/2005/8/layout/hList7#1"/>
    <dgm:cxn modelId="{D27FCDDC-8BB0-4308-9883-3812EC71D584}" type="presParOf" srcId="{A4705BA1-5764-4435-BACB-CD71BC7000E9}" destId="{55AD6C95-9E00-4DCD-8ACC-E752D7A440C3}" srcOrd="2" destOrd="0" presId="urn:microsoft.com/office/officeart/2005/8/layout/hList7#1"/>
    <dgm:cxn modelId="{1D1A6BBD-2280-457E-86A1-E8CDCE462DCC}" type="presParOf" srcId="{A4705BA1-5764-4435-BACB-CD71BC7000E9}" destId="{80688D32-0F43-40EC-A61F-D44099DE0BB9}"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A2A29-4924-44FB-85A2-6A7E5068ECF6}">
      <dsp:nvSpPr>
        <dsp:cNvPr id="0" name=""/>
        <dsp:cNvSpPr/>
      </dsp:nvSpPr>
      <dsp:spPr>
        <a:xfrm>
          <a:off x="1279" y="0"/>
          <a:ext cx="1991320" cy="406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dirty="0" smtClean="0"/>
            <a:t>¿Qué pretende la investigación?</a:t>
          </a:r>
          <a:endParaRPr lang="es-CL" sz="1800" kern="1200" dirty="0"/>
        </a:p>
      </dsp:txBody>
      <dsp:txXfrm>
        <a:off x="1279" y="1625600"/>
        <a:ext cx="1991320" cy="1625600"/>
      </dsp:txXfrm>
    </dsp:sp>
    <dsp:sp modelId="{0AB013CA-2844-48B0-86C5-530AC367028B}">
      <dsp:nvSpPr>
        <dsp:cNvPr id="0" name=""/>
        <dsp:cNvSpPr/>
      </dsp:nvSpPr>
      <dsp:spPr>
        <a:xfrm>
          <a:off x="320284" y="243840"/>
          <a:ext cx="1353312" cy="135331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DD109B-A76B-4F12-8A4E-A4423F904E9C}">
      <dsp:nvSpPr>
        <dsp:cNvPr id="0" name=""/>
        <dsp:cNvSpPr/>
      </dsp:nvSpPr>
      <dsp:spPr>
        <a:xfrm>
          <a:off x="2052339" y="0"/>
          <a:ext cx="1991320" cy="406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dirty="0" smtClean="0"/>
            <a:t>¿Cuál es la posible relación entre variables?</a:t>
          </a:r>
          <a:endParaRPr lang="es-CL" sz="1800" kern="1200" dirty="0"/>
        </a:p>
      </dsp:txBody>
      <dsp:txXfrm>
        <a:off x="2052339" y="1625600"/>
        <a:ext cx="1991320" cy="1625600"/>
      </dsp:txXfrm>
    </dsp:sp>
    <dsp:sp modelId="{DD7B8C22-E0FE-4515-A1BA-18C5274A94B2}">
      <dsp:nvSpPr>
        <dsp:cNvPr id="0" name=""/>
        <dsp:cNvSpPr/>
      </dsp:nvSpPr>
      <dsp:spPr>
        <a:xfrm>
          <a:off x="2371344" y="243840"/>
          <a:ext cx="1353312" cy="135331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8DB5F2-106A-4A30-A4E4-C9C8E9137F57}">
      <dsp:nvSpPr>
        <dsp:cNvPr id="0" name=""/>
        <dsp:cNvSpPr/>
      </dsp:nvSpPr>
      <dsp:spPr>
        <a:xfrm>
          <a:off x="4103399" y="0"/>
          <a:ext cx="1991320" cy="406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dirty="0" smtClean="0"/>
            <a:t>¿Cuál es la estructura de la hipótesis explicativa?</a:t>
          </a:r>
          <a:endParaRPr lang="es-CL" sz="1800" kern="1200" dirty="0"/>
        </a:p>
      </dsp:txBody>
      <dsp:txXfrm>
        <a:off x="4103399" y="1625600"/>
        <a:ext cx="1991320" cy="1625600"/>
      </dsp:txXfrm>
    </dsp:sp>
    <dsp:sp modelId="{80688D32-0F43-40EC-A61F-D44099DE0BB9}">
      <dsp:nvSpPr>
        <dsp:cNvPr id="0" name=""/>
        <dsp:cNvSpPr/>
      </dsp:nvSpPr>
      <dsp:spPr>
        <a:xfrm>
          <a:off x="4422403" y="243840"/>
          <a:ext cx="1353312" cy="135331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CE14C9-8DB4-40C7-ACB6-C945542DC7AB}">
      <dsp:nvSpPr>
        <dsp:cNvPr id="0" name=""/>
        <dsp:cNvSpPr/>
      </dsp:nvSpPr>
      <dsp:spPr>
        <a:xfrm>
          <a:off x="243839" y="3251200"/>
          <a:ext cx="5608320" cy="60960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s-ES_tradnl" smtClean="0"/>
              <a:t>Clic para editar título</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67D013D9-48BF-4C24-8B3B-7E93B19E8DA7}" type="datetimeFigureOut">
              <a:rPr lang="es-CL" smtClean="0"/>
              <a:pPr/>
              <a:t>06-06-16</a:t>
            </a:fld>
            <a:endParaRPr lang="es-CL"/>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s-CL"/>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ADFBE79A-7EA8-43A8-8FA7-3535AF9C5D4D}" type="slidenum">
              <a:rPr lang="es-CL" smtClean="0"/>
              <a:pPr/>
              <a:t>‹Nr.›</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objetos">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s-ES_tradnl" smtClean="0"/>
              <a:t>Clic para editar título</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67D013D9-48BF-4C24-8B3B-7E93B19E8DA7}" type="datetimeFigureOut">
              <a:rPr lang="es-CL" smtClean="0"/>
              <a:pPr/>
              <a:t>06-06-16</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DFBE79A-7EA8-43A8-8FA7-3535AF9C5D4D}" type="slidenum">
              <a:rPr lang="es-CL" smtClean="0"/>
              <a:pPr/>
              <a:t>‹Nr.›</a:t>
            </a:fld>
            <a:endParaRPr lang="es-CL"/>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objetos">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s-ES_tradnl" smtClean="0"/>
              <a:t>Clic para editar título</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67D013D9-48BF-4C24-8B3B-7E93B19E8DA7}" type="datetimeFigureOut">
              <a:rPr lang="es-CL" smtClean="0"/>
              <a:pPr/>
              <a:t>06-06-16</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DFBE79A-7EA8-43A8-8FA7-3535AF9C5D4D}" type="slidenum">
              <a:rPr lang="es-CL" smtClean="0"/>
              <a:pPr/>
              <a:t>‹Nr.›</a:t>
            </a:fld>
            <a:endParaRPr lang="es-CL"/>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s-ES_tradnl" smtClean="0"/>
              <a:t>Clic para editar título</a:t>
            </a:r>
            <a:endParaRPr/>
          </a:p>
        </p:txBody>
      </p:sp>
      <p:sp>
        <p:nvSpPr>
          <p:cNvPr id="3" name="Date Placeholder 2"/>
          <p:cNvSpPr>
            <a:spLocks noGrp="1"/>
          </p:cNvSpPr>
          <p:nvPr>
            <p:ph type="dt" sz="half" idx="10"/>
          </p:nvPr>
        </p:nvSpPr>
        <p:spPr/>
        <p:txBody>
          <a:bodyPr/>
          <a:lstStyle/>
          <a:p>
            <a:fld id="{67D013D9-48BF-4C24-8B3B-7E93B19E8DA7}" type="datetimeFigureOut">
              <a:rPr lang="es-CL" smtClean="0"/>
              <a:pPr/>
              <a:t>06-06-16</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ADFBE79A-7EA8-43A8-8FA7-3535AF9C5D4D}" type="slidenum">
              <a:rPr lang="es-CL" smtClean="0"/>
              <a:pPr/>
              <a:t>‹Nr.›</a:t>
            </a:fld>
            <a:endParaRPr lang="es-C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67D013D9-48BF-4C24-8B3B-7E93B19E8DA7}" type="datetimeFigureOut">
              <a:rPr lang="es-CL" smtClean="0"/>
              <a:pPr/>
              <a:t>06-06-16</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ADFBE79A-7EA8-43A8-8FA7-3535AF9C5D4D}" type="slidenum">
              <a:rPr lang="es-CL" smtClean="0"/>
              <a:pPr/>
              <a:t>‹Nr.›</a:t>
            </a:fld>
            <a:endParaRPr lang="es-C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s-ES_tradnl" smtClean="0"/>
              <a:t>Clic para editar título</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67D013D9-48BF-4C24-8B3B-7E93B19E8DA7}" type="datetimeFigureOut">
              <a:rPr lang="es-CL" smtClean="0"/>
              <a:pPr/>
              <a:t>06-06-16</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DFBE79A-7EA8-43A8-8FA7-3535AF9C5D4D}" type="slidenum">
              <a:rPr lang="es-CL" smtClean="0"/>
              <a:pPr/>
              <a:t>‹Nr.›</a:t>
            </a:fld>
            <a:endParaRPr lang="es-C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s-ES_tradnl" smtClean="0"/>
              <a:t>Clic para editar título</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67D013D9-48BF-4C24-8B3B-7E93B19E8DA7}" type="datetimeFigureOut">
              <a:rPr lang="es-CL" smtClean="0"/>
              <a:pPr/>
              <a:t>06-06-16</a:t>
            </a:fld>
            <a:endParaRPr lang="es-CL"/>
          </a:p>
        </p:txBody>
      </p:sp>
      <p:sp>
        <p:nvSpPr>
          <p:cNvPr id="6" name="Footer Placeholder 5"/>
          <p:cNvSpPr>
            <a:spLocks noGrp="1"/>
          </p:cNvSpPr>
          <p:nvPr>
            <p:ph type="ftr" sz="quarter" idx="11"/>
          </p:nvPr>
        </p:nvSpPr>
        <p:spPr>
          <a:xfrm>
            <a:off x="174812" y="6356350"/>
            <a:ext cx="3863788" cy="365125"/>
          </a:xfrm>
        </p:spPr>
        <p:txBody>
          <a:bodyPr/>
          <a:lstStyle/>
          <a:p>
            <a:endParaRPr lang="es-CL"/>
          </a:p>
        </p:txBody>
      </p:sp>
      <p:sp>
        <p:nvSpPr>
          <p:cNvPr id="7" name="Slide Number Placeholder 6"/>
          <p:cNvSpPr>
            <a:spLocks noGrp="1"/>
          </p:cNvSpPr>
          <p:nvPr>
            <p:ph type="sldNum" sz="quarter" idx="12"/>
          </p:nvPr>
        </p:nvSpPr>
        <p:spPr/>
        <p:txBody>
          <a:bodyPr/>
          <a:lstStyle/>
          <a:p>
            <a:fld id="{ADFBE79A-7EA8-43A8-8FA7-3535AF9C5D4D}" type="slidenum">
              <a:rPr lang="es-CL" smtClean="0"/>
              <a:pPr/>
              <a:t>‹Nr.›</a:t>
            </a:fld>
            <a:endParaRPr lang="es-CL"/>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s-ES_tradnl" smtClean="0"/>
              <a:t>Arrastre la imagen al marcador de posición o haga clic en el icono para agregar</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n encima del título">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s-ES_tradnl" smtClean="0"/>
              <a:t>Clic para editar título</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67D013D9-48BF-4C24-8B3B-7E93B19E8DA7}" type="datetimeFigureOut">
              <a:rPr lang="es-CL" smtClean="0"/>
              <a:pPr/>
              <a:t>06-06-16</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DFBE79A-7EA8-43A8-8FA7-3535AF9C5D4D}" type="slidenum">
              <a:rPr lang="es-CL" smtClean="0"/>
              <a:pPr/>
              <a:t>‹Nr.›</a:t>
            </a:fld>
            <a:endParaRPr lang="es-C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imágenes con título">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s-ES_tradnl" smtClean="0"/>
              <a:t>Clic para editar título</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67D013D9-48BF-4C24-8B3B-7E93B19E8DA7}" type="datetimeFigureOut">
              <a:rPr lang="es-CL" smtClean="0"/>
              <a:pPr/>
              <a:t>06-06-16</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DFBE79A-7EA8-43A8-8FA7-3535AF9C5D4D}" type="slidenum">
              <a:rPr lang="es-CL" smtClean="0"/>
              <a:pPr/>
              <a:t>‹Nr.›</a:t>
            </a:fld>
            <a:endParaRPr lang="es-CL"/>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s-ES_tradnl" smtClean="0"/>
              <a:t>Clic para editar título</a:t>
            </a:r>
            <a:endParaRPr/>
          </a:p>
        </p:txBody>
      </p:sp>
      <p:sp>
        <p:nvSpPr>
          <p:cNvPr id="3" name="Vertical Text Placeholder 2"/>
          <p:cNvSpPr>
            <a:spLocks noGrp="1"/>
          </p:cNvSpPr>
          <p:nvPr>
            <p:ph type="body" orient="vert" idx="1"/>
          </p:nvPr>
        </p:nvSpPr>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67D013D9-48BF-4C24-8B3B-7E93B19E8DA7}" type="datetimeFigureOut">
              <a:rPr lang="es-CL" smtClean="0"/>
              <a:pPr/>
              <a:t>06-06-16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DFBE79A-7EA8-43A8-8FA7-3535AF9C5D4D}" type="slidenum">
              <a:rPr lang="es-CL" smtClean="0"/>
              <a:pPr/>
              <a:t>‹Nr.›</a:t>
            </a:fld>
            <a:endParaRPr lang="es-C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s-ES_tradnl" smtClean="0"/>
              <a:t>Clic para editar título</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67D013D9-48BF-4C24-8B3B-7E93B19E8DA7}" type="datetimeFigureOut">
              <a:rPr lang="es-CL" smtClean="0"/>
              <a:pPr/>
              <a:t>06-06-16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DFBE79A-7EA8-43A8-8FA7-3535AF9C5D4D}" type="slidenum">
              <a:rPr lang="es-CL" smtClean="0"/>
              <a:pPr/>
              <a:t>‹Nr.›</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a:xfrm>
            <a:off x="7212106" y="6356350"/>
            <a:ext cx="1752600" cy="365125"/>
          </a:xfrm>
        </p:spPr>
        <p:txBody>
          <a:bodyPr/>
          <a:lstStyle/>
          <a:p>
            <a:fld id="{67D013D9-48BF-4C24-8B3B-7E93B19E8DA7}" type="datetimeFigureOut">
              <a:rPr lang="es-CL" smtClean="0"/>
              <a:pPr/>
              <a:t>06-06-16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DFBE79A-7EA8-43A8-8FA7-3535AF9C5D4D}" type="slidenum">
              <a:rPr lang="es-CL" smtClean="0"/>
              <a:pPr/>
              <a:t>‹Nr.›</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de título con imagen">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s-ES_tradnl" smtClean="0"/>
              <a:t>Clic para editar título</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67D013D9-48BF-4C24-8B3B-7E93B19E8DA7}" type="datetimeFigureOut">
              <a:rPr lang="es-CL" smtClean="0"/>
              <a:pPr/>
              <a:t>06-06-16</a:t>
            </a:fld>
            <a:endParaRPr lang="es-CL"/>
          </a:p>
        </p:txBody>
      </p:sp>
      <p:sp>
        <p:nvSpPr>
          <p:cNvPr id="5" name="Footer Placeholder 4"/>
          <p:cNvSpPr>
            <a:spLocks noGrp="1"/>
          </p:cNvSpPr>
          <p:nvPr>
            <p:ph type="ftr" sz="quarter" idx="11"/>
          </p:nvPr>
        </p:nvSpPr>
        <p:spPr>
          <a:xfrm>
            <a:off x="3213847" y="6356350"/>
            <a:ext cx="4734112" cy="365125"/>
          </a:xfrm>
        </p:spPr>
        <p:txBody>
          <a:bodyPr/>
          <a:lstStyle/>
          <a:p>
            <a:endParaRPr lang="es-CL"/>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ADFBE79A-7EA8-43A8-8FA7-3535AF9C5D4D}" type="slidenum">
              <a:rPr lang="es-CL" smtClean="0"/>
              <a:pPr/>
              <a:t>‹Nr.›</a:t>
            </a:fld>
            <a:endParaRPr lang="es-CL"/>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s-ES_tradnl" smtClean="0"/>
              <a:t>Arrastre la imagen al marcador de posición o haga clic en el icono para agregar</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ítulo, objetos e imagen">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s-ES_tradnl" smtClean="0"/>
              <a:t>Clic para editar título</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a:xfrm>
            <a:off x="7212106" y="6356350"/>
            <a:ext cx="1752600" cy="365125"/>
          </a:xfrm>
        </p:spPr>
        <p:txBody>
          <a:bodyPr/>
          <a:lstStyle/>
          <a:p>
            <a:fld id="{67D013D9-48BF-4C24-8B3B-7E93B19E8DA7}" type="datetimeFigureOut">
              <a:rPr lang="es-CL" smtClean="0"/>
              <a:pPr/>
              <a:t>06-06-16</a:t>
            </a:fld>
            <a:endParaRPr lang="es-CL"/>
          </a:p>
        </p:txBody>
      </p:sp>
      <p:sp>
        <p:nvSpPr>
          <p:cNvPr id="5" name="Footer Placeholder 4"/>
          <p:cNvSpPr>
            <a:spLocks noGrp="1"/>
          </p:cNvSpPr>
          <p:nvPr>
            <p:ph type="ftr" sz="quarter" idx="11"/>
          </p:nvPr>
        </p:nvSpPr>
        <p:spPr>
          <a:xfrm>
            <a:off x="2178423" y="6356350"/>
            <a:ext cx="4926852" cy="365125"/>
          </a:xfrm>
        </p:spPr>
        <p:txBody>
          <a:bodyPr/>
          <a:lstStyle/>
          <a:p>
            <a:endParaRPr lang="es-CL"/>
          </a:p>
        </p:txBody>
      </p:sp>
      <p:sp>
        <p:nvSpPr>
          <p:cNvPr id="6" name="Slide Number Placeholder 5"/>
          <p:cNvSpPr>
            <a:spLocks noGrp="1"/>
          </p:cNvSpPr>
          <p:nvPr>
            <p:ph type="sldNum" sz="quarter" idx="12"/>
          </p:nvPr>
        </p:nvSpPr>
        <p:spPr>
          <a:xfrm>
            <a:off x="331694" y="361016"/>
            <a:ext cx="506506" cy="365125"/>
          </a:xfrm>
        </p:spPr>
        <p:txBody>
          <a:bodyPr/>
          <a:lstStyle/>
          <a:p>
            <a:fld id="{ADFBE79A-7EA8-43A8-8FA7-3535AF9C5D4D}" type="slidenum">
              <a:rPr lang="es-CL" smtClean="0"/>
              <a:pPr/>
              <a:t>‹Nr.›</a:t>
            </a:fld>
            <a:endParaRPr lang="es-CL"/>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s-ES_tradnl" smtClean="0"/>
              <a:t>Arrastre la imagen al marcador de posición o haga clic en el icono para agregar</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s-ES_tradnl" smtClean="0"/>
              <a:t>Clic para editar título</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a:xfrm>
            <a:off x="5562600" y="6356350"/>
            <a:ext cx="1622612" cy="365125"/>
          </a:xfrm>
        </p:spPr>
        <p:txBody>
          <a:bodyPr/>
          <a:lstStyle/>
          <a:p>
            <a:fld id="{67D013D9-48BF-4C24-8B3B-7E93B19E8DA7}" type="datetimeFigureOut">
              <a:rPr lang="es-CL" smtClean="0"/>
              <a:pPr/>
              <a:t>06-06-16</a:t>
            </a:fld>
            <a:endParaRPr lang="es-CL"/>
          </a:p>
        </p:txBody>
      </p:sp>
      <p:sp>
        <p:nvSpPr>
          <p:cNvPr id="5" name="Footer Placeholder 4"/>
          <p:cNvSpPr>
            <a:spLocks noGrp="1"/>
          </p:cNvSpPr>
          <p:nvPr>
            <p:ph type="ftr" sz="quarter" idx="11"/>
          </p:nvPr>
        </p:nvSpPr>
        <p:spPr>
          <a:xfrm>
            <a:off x="174812" y="6356350"/>
            <a:ext cx="5311588" cy="365125"/>
          </a:xfrm>
        </p:spPr>
        <p:txBody>
          <a:bodyPr/>
          <a:lstStyle/>
          <a:p>
            <a:endParaRPr lang="es-CL"/>
          </a:p>
        </p:txBody>
      </p:sp>
      <p:sp>
        <p:nvSpPr>
          <p:cNvPr id="6" name="Slide Number Placeholder 5"/>
          <p:cNvSpPr>
            <a:spLocks noGrp="1"/>
          </p:cNvSpPr>
          <p:nvPr>
            <p:ph type="sldNum" sz="quarter" idx="12"/>
          </p:nvPr>
        </p:nvSpPr>
        <p:spPr/>
        <p:txBody>
          <a:bodyPr/>
          <a:lstStyle/>
          <a:p>
            <a:fld id="{ADFBE79A-7EA8-43A8-8FA7-3535AF9C5D4D}" type="slidenum">
              <a:rPr lang="es-CL" smtClean="0"/>
              <a:pPr/>
              <a:t>‹Nr.›</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ción con imagen">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s-ES_tradnl" smtClean="0"/>
              <a:t>Clic para editar título</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6" name="Slide Number Placeholder 5"/>
          <p:cNvSpPr>
            <a:spLocks noGrp="1"/>
          </p:cNvSpPr>
          <p:nvPr>
            <p:ph type="sldNum" sz="quarter" idx="12"/>
          </p:nvPr>
        </p:nvSpPr>
        <p:spPr>
          <a:xfrm>
            <a:off x="351212" y="6104965"/>
            <a:ext cx="506506" cy="365125"/>
          </a:xfrm>
        </p:spPr>
        <p:txBody>
          <a:bodyPr/>
          <a:lstStyle/>
          <a:p>
            <a:fld id="{ADFBE79A-7EA8-43A8-8FA7-3535AF9C5D4D}" type="slidenum">
              <a:rPr lang="es-CL" smtClean="0"/>
              <a:pPr/>
              <a:t>‹Nr.›</a:t>
            </a:fld>
            <a:endParaRPr lang="es-CL"/>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s-ES_tradnl" smtClean="0"/>
              <a:t>Arrastre la imagen al marcador de posición o haga clic en el icono para agregar</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s-ES_tradnl" smtClean="0"/>
              <a:t>Clic para editar título</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67D013D9-48BF-4C24-8B3B-7E93B19E8DA7}" type="datetimeFigureOut">
              <a:rPr lang="es-CL" smtClean="0"/>
              <a:pPr/>
              <a:t>06-06-16</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DFBE79A-7EA8-43A8-8FA7-3535AF9C5D4D}" type="slidenum">
              <a:rPr lang="es-CL" smtClean="0"/>
              <a:pPr/>
              <a:t>‹Nr.›</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s-ES_tradnl" smtClean="0"/>
              <a:t>Clic para editar título</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7" name="Date Placeholder 6"/>
          <p:cNvSpPr>
            <a:spLocks noGrp="1"/>
          </p:cNvSpPr>
          <p:nvPr>
            <p:ph type="dt" sz="half" idx="10"/>
          </p:nvPr>
        </p:nvSpPr>
        <p:spPr/>
        <p:txBody>
          <a:bodyPr/>
          <a:lstStyle/>
          <a:p>
            <a:fld id="{67D013D9-48BF-4C24-8B3B-7E93B19E8DA7}" type="datetimeFigureOut">
              <a:rPr lang="es-CL" smtClean="0"/>
              <a:pPr/>
              <a:t>06-06-16</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ADFBE79A-7EA8-43A8-8FA7-3535AF9C5D4D}" type="slidenum">
              <a:rPr lang="es-CL" smtClean="0"/>
              <a:pPr/>
              <a:t>‹Nr.›</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objetos, superior e inferior">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s-ES_tradnl" smtClean="0"/>
              <a:t>Clic para editar título</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67D013D9-48BF-4C24-8B3B-7E93B19E8DA7}" type="datetimeFigureOut">
              <a:rPr lang="es-CL" smtClean="0"/>
              <a:pPr/>
              <a:t>06-06-16</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DFBE79A-7EA8-43A8-8FA7-3535AF9C5D4D}" type="slidenum">
              <a:rPr lang="es-CL" smtClean="0"/>
              <a:pPr/>
              <a:t>‹Nr.›</a:t>
            </a:fld>
            <a:endParaRPr lang="es-CL"/>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s-ES_tradnl" smtClean="0"/>
              <a:t>Clic para editar título</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67D013D9-48BF-4C24-8B3B-7E93B19E8DA7}" type="datetimeFigureOut">
              <a:rPr lang="es-CL" smtClean="0"/>
              <a:pPr/>
              <a:t>06-06-16</a:t>
            </a:fld>
            <a:endParaRPr lang="es-CL"/>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s-CL"/>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ADFBE79A-7EA8-43A8-8FA7-3535AF9C5D4D}" type="slidenum">
              <a:rPr lang="es-CL" smtClean="0"/>
              <a:pPr/>
              <a:t>‹Nr.›</a:t>
            </a:fld>
            <a:endParaRPr lang="es-C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9.xml"/><Relationship Id="rId2"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3" Type="http://schemas.openxmlformats.org/officeDocument/2006/relationships/image" Target="../media/image1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864" y="2944298"/>
            <a:ext cx="7891547" cy="1700615"/>
          </a:xfrm>
        </p:spPr>
        <p:txBody>
          <a:bodyPr>
            <a:normAutofit/>
          </a:bodyPr>
          <a:lstStyle/>
          <a:p>
            <a:r>
              <a:rPr lang="es-ES" sz="4000" dirty="0" smtClean="0"/>
              <a:t>Herramientas Estadísticas aplicadas al análisis político</a:t>
            </a:r>
            <a:endParaRPr lang="es-ES" sz="4000" dirty="0"/>
          </a:p>
        </p:txBody>
      </p:sp>
      <p:pic>
        <p:nvPicPr>
          <p:cNvPr id="6" name="Marcador de posición de imagen 5" descr="LogoUC.jpg"/>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3717" r="52435"/>
          <a:stretch/>
        </p:blipFill>
        <p:spPr>
          <a:xfrm>
            <a:off x="458789" y="268288"/>
            <a:ext cx="2004918" cy="2579791"/>
          </a:xfrm>
        </p:spPr>
      </p:pic>
      <p:sp>
        <p:nvSpPr>
          <p:cNvPr id="3" name="Subtítulo 2"/>
          <p:cNvSpPr>
            <a:spLocks noGrp="1"/>
          </p:cNvSpPr>
          <p:nvPr>
            <p:ph type="body" sz="half" idx="2"/>
          </p:nvPr>
        </p:nvSpPr>
        <p:spPr>
          <a:xfrm>
            <a:off x="458789" y="5014135"/>
            <a:ext cx="8334075" cy="1304271"/>
          </a:xfrm>
        </p:spPr>
        <p:txBody>
          <a:bodyPr>
            <a:normAutofit/>
          </a:bodyPr>
          <a:lstStyle/>
          <a:p>
            <a:pPr algn="r"/>
            <a:r>
              <a:rPr lang="es-ES" sz="2000" dirty="0" smtClean="0"/>
              <a:t>Prof. Lucía Miranda </a:t>
            </a:r>
            <a:r>
              <a:rPr lang="es-ES" sz="2000" dirty="0" err="1" smtClean="0"/>
              <a:t>Leibe</a:t>
            </a:r>
            <a:endParaRPr lang="es-ES" sz="2000" dirty="0"/>
          </a:p>
        </p:txBody>
      </p:sp>
    </p:spTree>
    <p:extLst>
      <p:ext uri="{BB962C8B-B14F-4D97-AF65-F5344CB8AC3E}">
        <p14:creationId xmlns:p14="http://schemas.microsoft.com/office/powerpoint/2010/main" val="3412705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680" y="0"/>
            <a:ext cx="8795320" cy="1143000"/>
          </a:xfrm>
        </p:spPr>
        <p:txBody>
          <a:bodyPr>
            <a:normAutofit/>
          </a:bodyPr>
          <a:lstStyle/>
          <a:p>
            <a:r>
              <a:rPr lang="es-ES" dirty="0" smtClean="0"/>
              <a:t>Estadística:</a:t>
            </a:r>
            <a:endParaRPr lang="es-CL" dirty="0"/>
          </a:p>
        </p:txBody>
      </p:sp>
      <p:sp>
        <p:nvSpPr>
          <p:cNvPr id="6" name="5 Rectángulo"/>
          <p:cNvSpPr/>
          <p:nvPr/>
        </p:nvSpPr>
        <p:spPr>
          <a:xfrm>
            <a:off x="539552" y="1052736"/>
            <a:ext cx="4572000" cy="1477328"/>
          </a:xfrm>
          <a:prstGeom prst="rect">
            <a:avLst/>
          </a:prstGeom>
        </p:spPr>
        <p:txBody>
          <a:bodyPr>
            <a:spAutoFit/>
          </a:bodyPr>
          <a:lstStyle/>
          <a:p>
            <a:r>
              <a:rPr lang="es-CL" b="1" dirty="0" smtClean="0"/>
              <a:t>Las variables, se refieren a las características del individuo o del objeto de análisis. Puede tomar diferentes valores para diferentes individuos.</a:t>
            </a:r>
            <a:endParaRPr lang="es-CL" dirty="0"/>
          </a:p>
        </p:txBody>
      </p:sp>
      <p:cxnSp>
        <p:nvCxnSpPr>
          <p:cNvPr id="15" name="14 Conector angular"/>
          <p:cNvCxnSpPr/>
          <p:nvPr/>
        </p:nvCxnSpPr>
        <p:spPr>
          <a:xfrm>
            <a:off x="2555776" y="2852936"/>
            <a:ext cx="1368152" cy="86409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4211960" y="2996952"/>
            <a:ext cx="3384376" cy="923330"/>
          </a:xfrm>
          <a:prstGeom prst="rect">
            <a:avLst/>
          </a:prstGeom>
          <a:noFill/>
        </p:spPr>
        <p:txBody>
          <a:bodyPr wrap="square" rtlCol="0">
            <a:spAutoFit/>
          </a:bodyPr>
          <a:lstStyle/>
          <a:p>
            <a:r>
              <a:rPr lang="es-ES" dirty="0" smtClean="0"/>
              <a:t>Las variables o características pueden ser cualitativas o cuantitativas</a:t>
            </a:r>
            <a:endParaRPr lang="es-CL" dirty="0"/>
          </a:p>
        </p:txBody>
      </p:sp>
      <p:sp>
        <p:nvSpPr>
          <p:cNvPr id="20" name="19 Llamada de flecha izquierda y derecha"/>
          <p:cNvSpPr/>
          <p:nvPr/>
        </p:nvSpPr>
        <p:spPr>
          <a:xfrm>
            <a:off x="5004048" y="4077072"/>
            <a:ext cx="1216152" cy="576072"/>
          </a:xfrm>
          <a:prstGeom prst="lef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22 CuadroTexto"/>
          <p:cNvSpPr txBox="1"/>
          <p:nvPr/>
        </p:nvSpPr>
        <p:spPr>
          <a:xfrm>
            <a:off x="1979712" y="4293096"/>
            <a:ext cx="2592288" cy="1169551"/>
          </a:xfrm>
          <a:prstGeom prst="rect">
            <a:avLst/>
          </a:prstGeom>
          <a:noFill/>
        </p:spPr>
        <p:txBody>
          <a:bodyPr wrap="square" rtlCol="0">
            <a:spAutoFit/>
          </a:bodyPr>
          <a:lstStyle/>
          <a:p>
            <a:pPr algn="ctr"/>
            <a:r>
              <a:rPr lang="es-ES" sz="1400" dirty="0" smtClean="0"/>
              <a:t>Sitúan al individuo dentro de uno de los varios grupos o categorías. No son cuantificables y le corresponden ‘etiquetas’.</a:t>
            </a:r>
            <a:endParaRPr lang="es-CL" sz="1400" dirty="0"/>
          </a:p>
        </p:txBody>
      </p:sp>
      <p:sp>
        <p:nvSpPr>
          <p:cNvPr id="24" name="23 CuadroTexto"/>
          <p:cNvSpPr txBox="1"/>
          <p:nvPr/>
        </p:nvSpPr>
        <p:spPr>
          <a:xfrm>
            <a:off x="6588224" y="4221088"/>
            <a:ext cx="2160240" cy="954107"/>
          </a:xfrm>
          <a:prstGeom prst="rect">
            <a:avLst/>
          </a:prstGeom>
          <a:noFill/>
        </p:spPr>
        <p:txBody>
          <a:bodyPr wrap="square" rtlCol="0">
            <a:spAutoFit/>
          </a:bodyPr>
          <a:lstStyle/>
          <a:p>
            <a:pPr algn="ctr"/>
            <a:r>
              <a:rPr lang="es-ES" sz="1400" dirty="0" smtClean="0"/>
              <a:t>Se le pueden aplicar procedimientos matemáticos pues son cuantificables.</a:t>
            </a:r>
            <a:endParaRPr lang="es-CL" sz="1400"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680" y="0"/>
            <a:ext cx="8795320" cy="1143000"/>
          </a:xfrm>
        </p:spPr>
        <p:txBody>
          <a:bodyPr>
            <a:normAutofit/>
          </a:bodyPr>
          <a:lstStyle/>
          <a:p>
            <a:r>
              <a:rPr lang="es-ES" dirty="0" smtClean="0"/>
              <a:t>Variables cualitativas:</a:t>
            </a:r>
            <a:endParaRPr lang="es-CL" dirty="0"/>
          </a:p>
        </p:txBody>
      </p:sp>
      <p:sp>
        <p:nvSpPr>
          <p:cNvPr id="11" name="10 CuadroTexto"/>
          <p:cNvSpPr txBox="1"/>
          <p:nvPr/>
        </p:nvSpPr>
        <p:spPr>
          <a:xfrm>
            <a:off x="395536" y="3933056"/>
            <a:ext cx="4464496" cy="369332"/>
          </a:xfrm>
          <a:prstGeom prst="rect">
            <a:avLst/>
          </a:prstGeom>
          <a:noFill/>
        </p:spPr>
        <p:txBody>
          <a:bodyPr wrap="square" rtlCol="0">
            <a:spAutoFit/>
          </a:bodyPr>
          <a:lstStyle/>
          <a:p>
            <a:r>
              <a:rPr lang="es-ES" sz="900" dirty="0" smtClean="0"/>
              <a:t>Fuente: Elaboración propia en base a datos </a:t>
            </a:r>
            <a:r>
              <a:rPr lang="es-ES" sz="900" dirty="0" err="1" smtClean="0"/>
              <a:t>Latinobarómetro</a:t>
            </a:r>
            <a:r>
              <a:rPr lang="es-ES" sz="900" dirty="0" smtClean="0"/>
              <a:t> 2013. Procesamiento de datos mediante uso de SPSS y Excel.</a:t>
            </a:r>
            <a:endParaRPr lang="es-CL" sz="900" dirty="0"/>
          </a:p>
        </p:txBody>
      </p:sp>
      <p:graphicFrame>
        <p:nvGraphicFramePr>
          <p:cNvPr id="12" name="5 Gráfico"/>
          <p:cNvGraphicFramePr/>
          <p:nvPr/>
        </p:nvGraphicFramePr>
        <p:xfrm>
          <a:off x="251520" y="1196752"/>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3" name="12 CuadroTexto"/>
          <p:cNvSpPr txBox="1"/>
          <p:nvPr/>
        </p:nvSpPr>
        <p:spPr>
          <a:xfrm>
            <a:off x="5796136" y="2492896"/>
            <a:ext cx="2376264" cy="1754326"/>
          </a:xfrm>
          <a:prstGeom prst="rect">
            <a:avLst/>
          </a:prstGeom>
          <a:noFill/>
        </p:spPr>
        <p:txBody>
          <a:bodyPr wrap="square" rtlCol="0">
            <a:spAutoFit/>
          </a:bodyPr>
          <a:lstStyle/>
          <a:p>
            <a:pPr algn="ctr"/>
            <a:r>
              <a:rPr lang="es-ES" dirty="0" smtClean="0"/>
              <a:t>La estadística, nos permite DESCRIBIR las características de diferentes universos de análisis.</a:t>
            </a:r>
            <a:endParaRPr lang="es-CL" dirty="0"/>
          </a:p>
        </p:txBody>
      </p:sp>
      <p:sp>
        <p:nvSpPr>
          <p:cNvPr id="14" name="13 CuadroTexto"/>
          <p:cNvSpPr txBox="1"/>
          <p:nvPr/>
        </p:nvSpPr>
        <p:spPr>
          <a:xfrm>
            <a:off x="2267744" y="4869160"/>
            <a:ext cx="5472608" cy="1200329"/>
          </a:xfrm>
          <a:prstGeom prst="rect">
            <a:avLst/>
          </a:prstGeom>
          <a:solidFill>
            <a:schemeClr val="accent3">
              <a:lumMod val="20000"/>
              <a:lumOff val="80000"/>
            </a:schemeClr>
          </a:solidFill>
          <a:ln>
            <a:solidFill>
              <a:srgbClr val="FF0000">
                <a:alpha val="39000"/>
              </a:srgbClr>
            </a:solidFill>
          </a:ln>
          <a:scene3d>
            <a:camera prst="orthographicFront"/>
            <a:lightRig rig="soft" dir="t"/>
          </a:scene3d>
          <a:sp3d>
            <a:bevelT/>
          </a:sp3d>
        </p:spPr>
        <p:txBody>
          <a:bodyPr wrap="square" rtlCol="0">
            <a:spAutoFit/>
          </a:bodyPr>
          <a:lstStyle/>
          <a:p>
            <a:pPr algn="ctr"/>
            <a:r>
              <a:rPr lang="es-ES" b="1" dirty="0" smtClean="0">
                <a:solidFill>
                  <a:srgbClr val="00B050"/>
                </a:solidFill>
              </a:rPr>
              <a:t>Siempre, antes de poder inferir relaciones entre las variables sobre nuestro objeto de estudio, debemos explorarlo (a través de sus variables) y describirlo gráficamente</a:t>
            </a:r>
            <a:endParaRPr lang="es-CL" b="1" dirty="0">
              <a:solidFill>
                <a:srgbClr val="00B050"/>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680" y="0"/>
            <a:ext cx="8795320" cy="1143000"/>
          </a:xfrm>
        </p:spPr>
        <p:txBody>
          <a:bodyPr>
            <a:normAutofit/>
          </a:bodyPr>
          <a:lstStyle/>
          <a:p>
            <a:r>
              <a:rPr lang="es-ES" dirty="0" smtClean="0"/>
              <a:t>Variables cualitativas y gráfico</a:t>
            </a:r>
            <a:r>
              <a:rPr lang="es-ES" dirty="0" smtClean="0">
                <a:solidFill>
                  <a:srgbClr val="FFFFFF"/>
                </a:solidFill>
              </a:rPr>
              <a:t>s:</a:t>
            </a:r>
            <a:endParaRPr lang="es-CL" dirty="0">
              <a:solidFill>
                <a:srgbClr val="FFFFFF"/>
              </a:solidFill>
            </a:endParaRPr>
          </a:p>
        </p:txBody>
      </p:sp>
      <p:sp>
        <p:nvSpPr>
          <p:cNvPr id="8" name="7 CuadroTexto"/>
          <p:cNvSpPr txBox="1"/>
          <p:nvPr/>
        </p:nvSpPr>
        <p:spPr>
          <a:xfrm>
            <a:off x="827584" y="1556792"/>
            <a:ext cx="6912768" cy="1200329"/>
          </a:xfrm>
          <a:prstGeom prst="rect">
            <a:avLst/>
          </a:prstGeom>
          <a:noFill/>
        </p:spPr>
        <p:txBody>
          <a:bodyPr wrap="square" rtlCol="0">
            <a:spAutoFit/>
          </a:bodyPr>
          <a:lstStyle/>
          <a:p>
            <a:r>
              <a:rPr lang="es-ES" dirty="0" smtClean="0"/>
              <a:t>La elección de un tipo de gráfico se hará en función del tipo de variable a ser explorada. La correcta </a:t>
            </a:r>
            <a:r>
              <a:rPr lang="es-ES" dirty="0" err="1" smtClean="0"/>
              <a:t>graficación</a:t>
            </a:r>
            <a:r>
              <a:rPr lang="es-ES" dirty="0" smtClean="0"/>
              <a:t> de una variable, nos permitirá con un simple vistazo, conocer su distribución (comprender el dato).</a:t>
            </a:r>
            <a:endParaRPr lang="es-CL" dirty="0"/>
          </a:p>
        </p:txBody>
      </p:sp>
      <p:cxnSp>
        <p:nvCxnSpPr>
          <p:cNvPr id="10" name="9 Conector angular"/>
          <p:cNvCxnSpPr/>
          <p:nvPr/>
        </p:nvCxnSpPr>
        <p:spPr>
          <a:xfrm>
            <a:off x="1835696" y="3140968"/>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3059832" y="3717032"/>
            <a:ext cx="3888432" cy="2062103"/>
          </a:xfrm>
          <a:prstGeom prst="rect">
            <a:avLst/>
          </a:prstGeom>
          <a:solidFill>
            <a:schemeClr val="accent3">
              <a:lumMod val="20000"/>
              <a:lumOff val="80000"/>
            </a:schemeClr>
          </a:solidFill>
          <a:ln>
            <a:solidFill>
              <a:srgbClr val="FF0000">
                <a:alpha val="39000"/>
              </a:srgbClr>
            </a:solidFill>
          </a:ln>
          <a:scene3d>
            <a:camera prst="orthographicFront"/>
            <a:lightRig rig="balanced" dir="t"/>
          </a:scene3d>
          <a:sp3d>
            <a:bevelT/>
          </a:sp3d>
        </p:spPr>
        <p:txBody>
          <a:bodyPr wrap="square" rtlCol="0">
            <a:spAutoFit/>
          </a:bodyPr>
          <a:lstStyle/>
          <a:p>
            <a:pPr algn="ctr"/>
            <a:r>
              <a:rPr lang="es-ES" sz="1600" dirty="0" smtClean="0">
                <a:solidFill>
                  <a:srgbClr val="00B050"/>
                </a:solidFill>
              </a:rPr>
              <a:t>Los gráficos de tortas y de barras, son ideales para la descripción </a:t>
            </a:r>
            <a:r>
              <a:rPr lang="es-ES" sz="1600" dirty="0" err="1" smtClean="0">
                <a:solidFill>
                  <a:srgbClr val="00B050"/>
                </a:solidFill>
              </a:rPr>
              <a:t>univariada</a:t>
            </a:r>
            <a:r>
              <a:rPr lang="es-ES" sz="1600" dirty="0" smtClean="0">
                <a:solidFill>
                  <a:srgbClr val="00B050"/>
                </a:solidFill>
              </a:rPr>
              <a:t>. Los gráficos de tortas, son para descripción exclusiva de variables cualitativas siempre que no requieran demasiadas etiquetas y que los valores no de cada categoría no sean muy similares.</a:t>
            </a:r>
            <a:endParaRPr lang="es-CL" sz="1600" dirty="0">
              <a:solidFill>
                <a:srgbClr val="00B050"/>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680" y="0"/>
            <a:ext cx="8795320" cy="1143000"/>
          </a:xfrm>
        </p:spPr>
        <p:txBody>
          <a:bodyPr>
            <a:normAutofit/>
          </a:bodyPr>
          <a:lstStyle/>
          <a:p>
            <a:r>
              <a:rPr lang="es-ES" dirty="0" smtClean="0"/>
              <a:t>Variables cuantitativas y gráfic</a:t>
            </a:r>
            <a:r>
              <a:rPr lang="es-ES" dirty="0" smtClean="0">
                <a:solidFill>
                  <a:srgbClr val="FFFFFF"/>
                </a:solidFill>
              </a:rPr>
              <a:t>os:</a:t>
            </a:r>
            <a:endParaRPr lang="es-CL" dirty="0">
              <a:solidFill>
                <a:srgbClr val="FFFFFF"/>
              </a:solidFill>
            </a:endParaRPr>
          </a:p>
        </p:txBody>
      </p:sp>
      <p:sp>
        <p:nvSpPr>
          <p:cNvPr id="7" name="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9" name="8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1" name="10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2" name="11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3" name="12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4" name="13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pic>
        <p:nvPicPr>
          <p:cNvPr id="1027" name="Picture 3"/>
          <p:cNvPicPr>
            <a:picLocks noChangeAspect="1" noChangeArrowheads="1"/>
          </p:cNvPicPr>
          <p:nvPr/>
        </p:nvPicPr>
        <p:blipFill>
          <a:blip r:embed="rId2" cstate="print"/>
          <a:srcRect/>
          <a:stretch>
            <a:fillRect/>
          </a:stretch>
        </p:blipFill>
        <p:spPr bwMode="auto">
          <a:xfrm>
            <a:off x="251520" y="1196752"/>
            <a:ext cx="5991225" cy="4800600"/>
          </a:xfrm>
          <a:prstGeom prst="rect">
            <a:avLst/>
          </a:prstGeom>
          <a:noFill/>
          <a:ln w="9525">
            <a:noFill/>
            <a:miter lim="800000"/>
            <a:headEnd/>
            <a:tailEnd/>
          </a:ln>
          <a:effectLst/>
        </p:spPr>
      </p:pic>
      <p:sp>
        <p:nvSpPr>
          <p:cNvPr id="16" name="15 CuadroTexto"/>
          <p:cNvSpPr txBox="1"/>
          <p:nvPr/>
        </p:nvSpPr>
        <p:spPr>
          <a:xfrm>
            <a:off x="6516216" y="2348880"/>
            <a:ext cx="1944216" cy="2031325"/>
          </a:xfrm>
          <a:prstGeom prst="rect">
            <a:avLst/>
          </a:prstGeom>
          <a:noFill/>
        </p:spPr>
        <p:txBody>
          <a:bodyPr wrap="square" rtlCol="0">
            <a:spAutoFit/>
          </a:bodyPr>
          <a:lstStyle/>
          <a:p>
            <a:r>
              <a:rPr lang="es-ES" b="1" dirty="0" smtClean="0"/>
              <a:t>Distribución</a:t>
            </a:r>
            <a:r>
              <a:rPr lang="es-ES" dirty="0" smtClean="0"/>
              <a:t>, se refiere a qué valores adopta la variable y cuán seguido adopta dicho valor.</a:t>
            </a:r>
            <a:endParaRPr lang="es-CL"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680" y="0"/>
            <a:ext cx="8795320" cy="1143000"/>
          </a:xfrm>
        </p:spPr>
        <p:txBody>
          <a:bodyPr>
            <a:normAutofit/>
          </a:bodyPr>
          <a:lstStyle/>
          <a:p>
            <a:r>
              <a:rPr lang="es-ES" dirty="0" smtClean="0"/>
              <a:t>Variables y gráficos:</a:t>
            </a:r>
            <a:endParaRPr lang="es-CL" dirty="0"/>
          </a:p>
        </p:txBody>
      </p:sp>
      <p:sp>
        <p:nvSpPr>
          <p:cNvPr id="7" name="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9" name="8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1" name="10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2" name="11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3" name="12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4" name="13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pic>
        <p:nvPicPr>
          <p:cNvPr id="3074" name="Picture 2"/>
          <p:cNvPicPr>
            <a:picLocks noChangeAspect="1" noChangeArrowheads="1"/>
          </p:cNvPicPr>
          <p:nvPr/>
        </p:nvPicPr>
        <p:blipFill>
          <a:blip r:embed="rId2" cstate="print"/>
          <a:srcRect/>
          <a:stretch>
            <a:fillRect/>
          </a:stretch>
        </p:blipFill>
        <p:spPr bwMode="auto">
          <a:xfrm>
            <a:off x="395536" y="1340768"/>
            <a:ext cx="8215435" cy="421364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680" y="0"/>
            <a:ext cx="8795320" cy="1143000"/>
          </a:xfrm>
        </p:spPr>
        <p:txBody>
          <a:bodyPr>
            <a:normAutofit/>
          </a:bodyPr>
          <a:lstStyle/>
          <a:p>
            <a:r>
              <a:rPr lang="es-ES" dirty="0" smtClean="0"/>
              <a:t>Distribución:</a:t>
            </a:r>
            <a:endParaRPr lang="es-CL" dirty="0"/>
          </a:p>
        </p:txBody>
      </p:sp>
      <p:sp>
        <p:nvSpPr>
          <p:cNvPr id="7" name="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9" name="8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1" name="10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2" name="11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3" name="12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4" name="13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5" name="14 CuadroTexto"/>
          <p:cNvSpPr txBox="1"/>
          <p:nvPr/>
        </p:nvSpPr>
        <p:spPr>
          <a:xfrm>
            <a:off x="755576" y="1700808"/>
            <a:ext cx="1800200" cy="923330"/>
          </a:xfrm>
          <a:prstGeom prst="rect">
            <a:avLst/>
          </a:prstGeom>
          <a:noFill/>
        </p:spPr>
        <p:txBody>
          <a:bodyPr wrap="square" rtlCol="0">
            <a:spAutoFit/>
          </a:bodyPr>
          <a:lstStyle/>
          <a:p>
            <a:r>
              <a:rPr lang="es-ES" dirty="0" smtClean="0"/>
              <a:t>Análisis estadístico </a:t>
            </a:r>
            <a:r>
              <a:rPr lang="es-ES" dirty="0" err="1" smtClean="0"/>
              <a:t>univariado</a:t>
            </a:r>
            <a:endParaRPr lang="es-CL" dirty="0"/>
          </a:p>
        </p:txBody>
      </p:sp>
      <p:sp>
        <p:nvSpPr>
          <p:cNvPr id="17" name="16 CuadroTexto"/>
          <p:cNvSpPr txBox="1"/>
          <p:nvPr/>
        </p:nvSpPr>
        <p:spPr>
          <a:xfrm>
            <a:off x="4716016" y="2708920"/>
            <a:ext cx="3384376" cy="1200329"/>
          </a:xfrm>
          <a:prstGeom prst="rect">
            <a:avLst/>
          </a:prstGeom>
          <a:noFill/>
        </p:spPr>
        <p:txBody>
          <a:bodyPr wrap="square" rtlCol="0">
            <a:spAutoFit/>
          </a:bodyPr>
          <a:lstStyle/>
          <a:p>
            <a:r>
              <a:rPr lang="es-ES" dirty="0" smtClean="0"/>
              <a:t>Ejercicios con SPSS: filtros, tipos de variables, frecuencias, porcentajes, </a:t>
            </a:r>
            <a:r>
              <a:rPr lang="es-ES" dirty="0" err="1" smtClean="0"/>
              <a:t>graficación</a:t>
            </a:r>
            <a:r>
              <a:rPr lang="es-ES" dirty="0" smtClean="0"/>
              <a:t> de variables</a:t>
            </a:r>
            <a:endParaRPr lang="es-CL" dirty="0"/>
          </a:p>
        </p:txBody>
      </p:sp>
      <p:sp>
        <p:nvSpPr>
          <p:cNvPr id="18" name="17 Flecha a la derecha con bandas"/>
          <p:cNvSpPr/>
          <p:nvPr/>
        </p:nvSpPr>
        <p:spPr>
          <a:xfrm>
            <a:off x="3203848" y="2420888"/>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680" y="0"/>
            <a:ext cx="8795320" cy="1143000"/>
          </a:xfrm>
        </p:spPr>
        <p:txBody>
          <a:bodyPr>
            <a:normAutofit/>
          </a:bodyPr>
          <a:lstStyle/>
          <a:p>
            <a:r>
              <a:rPr lang="es-ES" dirty="0" smtClean="0"/>
              <a:t>Midiendo el centro:</a:t>
            </a:r>
            <a:endParaRPr lang="es-CL" dirty="0"/>
          </a:p>
        </p:txBody>
      </p:sp>
      <p:sp>
        <p:nvSpPr>
          <p:cNvPr id="7" name="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9" name="8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1" name="10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2" name="11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3" name="12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4" name="13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6" name="15 CuadroTexto"/>
          <p:cNvSpPr txBox="1"/>
          <p:nvPr/>
        </p:nvSpPr>
        <p:spPr>
          <a:xfrm>
            <a:off x="755576" y="2060848"/>
            <a:ext cx="4176464" cy="646331"/>
          </a:xfrm>
          <a:prstGeom prst="rect">
            <a:avLst/>
          </a:prstGeom>
          <a:noFill/>
        </p:spPr>
        <p:txBody>
          <a:bodyPr wrap="square" rtlCol="0">
            <a:spAutoFit/>
          </a:bodyPr>
          <a:lstStyle/>
          <a:p>
            <a:r>
              <a:rPr lang="es-ES" dirty="0" smtClean="0"/>
              <a:t>Describir las distribuciones de las variables por medio de números.</a:t>
            </a:r>
            <a:endParaRPr lang="es-CL" dirty="0"/>
          </a:p>
        </p:txBody>
      </p:sp>
      <p:cxnSp>
        <p:nvCxnSpPr>
          <p:cNvPr id="20" name="19 Conector angular"/>
          <p:cNvCxnSpPr/>
          <p:nvPr/>
        </p:nvCxnSpPr>
        <p:spPr>
          <a:xfrm>
            <a:off x="2627784" y="2996952"/>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3779912" y="3356992"/>
            <a:ext cx="4320480" cy="3139321"/>
          </a:xfrm>
          <a:prstGeom prst="rect">
            <a:avLst/>
          </a:prstGeom>
          <a:noFill/>
        </p:spPr>
        <p:txBody>
          <a:bodyPr wrap="square" rtlCol="0">
            <a:spAutoFit/>
          </a:bodyPr>
          <a:lstStyle/>
          <a:p>
            <a:pPr>
              <a:buFont typeface="Arial" charset="0"/>
              <a:buChar char="•"/>
            </a:pPr>
            <a:r>
              <a:rPr lang="es-ES" b="1" dirty="0" smtClean="0"/>
              <a:t>La media (no resistente): </a:t>
            </a:r>
            <a:r>
              <a:rPr lang="es-ES" dirty="0" smtClean="0"/>
              <a:t>el sumatorio de todos los valores dividido por el número total de observaciones. </a:t>
            </a:r>
          </a:p>
          <a:p>
            <a:pPr>
              <a:buFont typeface="Arial" charset="0"/>
              <a:buChar char="•"/>
            </a:pPr>
            <a:endParaRPr lang="es-ES" dirty="0" smtClean="0"/>
          </a:p>
          <a:p>
            <a:pPr>
              <a:buFont typeface="Arial" charset="0"/>
              <a:buChar char="•"/>
            </a:pPr>
            <a:r>
              <a:rPr lang="es-ES" b="1" dirty="0" smtClean="0"/>
              <a:t>La mediana (resistente)</a:t>
            </a:r>
            <a:r>
              <a:rPr lang="es-ES" dirty="0" smtClean="0"/>
              <a:t>: es el punto medio de una distribución (¿qué pasa cuando es par el número de distribuciones?)</a:t>
            </a:r>
          </a:p>
          <a:p>
            <a:pPr>
              <a:buFont typeface="Arial" charset="0"/>
              <a:buChar char="•"/>
            </a:pPr>
            <a:endParaRPr lang="es-ES" dirty="0" smtClean="0"/>
          </a:p>
          <a:p>
            <a:pPr>
              <a:buFont typeface="Arial" charset="0"/>
              <a:buChar char="•"/>
            </a:pPr>
            <a:r>
              <a:rPr lang="es-ES" b="1" dirty="0" smtClean="0"/>
              <a:t>La moda</a:t>
            </a:r>
            <a:r>
              <a:rPr lang="es-ES" dirty="0" smtClean="0"/>
              <a:t>: el valor que más se repite.</a:t>
            </a:r>
            <a:endParaRPr lang="es-CL"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680" y="0"/>
            <a:ext cx="8795320" cy="1143000"/>
          </a:xfrm>
        </p:spPr>
        <p:txBody>
          <a:bodyPr>
            <a:normAutofit/>
          </a:bodyPr>
          <a:lstStyle/>
          <a:p>
            <a:r>
              <a:rPr lang="es-ES" dirty="0" smtClean="0"/>
              <a:t>Estadísticos (descriptivos):</a:t>
            </a:r>
            <a:endParaRPr lang="es-CL" dirty="0"/>
          </a:p>
        </p:txBody>
      </p:sp>
      <p:sp>
        <p:nvSpPr>
          <p:cNvPr id="7" name="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9" name="8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1" name="10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2" name="11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3" name="12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4" name="13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5" name="14 CuadroTexto"/>
          <p:cNvSpPr txBox="1"/>
          <p:nvPr/>
        </p:nvSpPr>
        <p:spPr>
          <a:xfrm>
            <a:off x="1115616" y="1772816"/>
            <a:ext cx="2376264" cy="2308324"/>
          </a:xfrm>
          <a:prstGeom prst="rect">
            <a:avLst/>
          </a:prstGeom>
          <a:noFill/>
        </p:spPr>
        <p:txBody>
          <a:bodyPr wrap="square" rtlCol="0">
            <a:spAutoFit/>
          </a:bodyPr>
          <a:lstStyle/>
          <a:p>
            <a:pPr>
              <a:buFont typeface="Arial" charset="0"/>
              <a:buChar char="•"/>
            </a:pPr>
            <a:r>
              <a:rPr lang="es-ES" dirty="0" err="1" smtClean="0"/>
              <a:t>Cuartiles</a:t>
            </a:r>
            <a:endParaRPr lang="es-ES" dirty="0" smtClean="0"/>
          </a:p>
          <a:p>
            <a:pPr>
              <a:buFont typeface="Arial" charset="0"/>
              <a:buChar char="•"/>
            </a:pPr>
            <a:r>
              <a:rPr lang="es-ES" dirty="0" err="1" smtClean="0"/>
              <a:t>Deciles</a:t>
            </a:r>
            <a:endParaRPr lang="es-ES" dirty="0" smtClean="0"/>
          </a:p>
          <a:p>
            <a:pPr>
              <a:buFont typeface="Arial" charset="0"/>
              <a:buChar char="•"/>
            </a:pPr>
            <a:r>
              <a:rPr lang="es-ES" dirty="0" smtClean="0"/>
              <a:t>Percentiles</a:t>
            </a:r>
          </a:p>
          <a:p>
            <a:pPr>
              <a:buFont typeface="Arial" charset="0"/>
              <a:buChar char="•"/>
            </a:pPr>
            <a:endParaRPr lang="es-ES" dirty="0" smtClean="0"/>
          </a:p>
          <a:p>
            <a:pPr>
              <a:buFont typeface="Arial" charset="0"/>
              <a:buChar char="•"/>
            </a:pPr>
            <a:endParaRPr lang="es-ES" dirty="0" smtClean="0"/>
          </a:p>
          <a:p>
            <a:pPr>
              <a:buFont typeface="Arial" charset="0"/>
              <a:buChar char="•"/>
            </a:pPr>
            <a:endParaRPr lang="es-ES" dirty="0" smtClean="0"/>
          </a:p>
          <a:p>
            <a:pPr>
              <a:buFont typeface="Arial" charset="0"/>
              <a:buChar char="•"/>
            </a:pPr>
            <a:r>
              <a:rPr lang="es-ES" dirty="0" smtClean="0"/>
              <a:t>Varianza </a:t>
            </a:r>
          </a:p>
          <a:p>
            <a:pPr>
              <a:buFont typeface="Arial" charset="0"/>
              <a:buChar char="•"/>
            </a:pPr>
            <a:r>
              <a:rPr lang="es-ES" dirty="0" smtClean="0"/>
              <a:t>Desviación típica</a:t>
            </a:r>
            <a:endParaRPr lang="es-CL" dirty="0"/>
          </a:p>
        </p:txBody>
      </p:sp>
      <p:sp>
        <p:nvSpPr>
          <p:cNvPr id="17" name="16 Cerrar llave"/>
          <p:cNvSpPr/>
          <p:nvPr/>
        </p:nvSpPr>
        <p:spPr>
          <a:xfrm>
            <a:off x="3851920" y="3212976"/>
            <a:ext cx="288032"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8" name="17 Cerrar llave"/>
          <p:cNvSpPr/>
          <p:nvPr/>
        </p:nvSpPr>
        <p:spPr>
          <a:xfrm>
            <a:off x="2915816" y="1844824"/>
            <a:ext cx="288032"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9" name="18 CuadroTexto"/>
          <p:cNvSpPr txBox="1"/>
          <p:nvPr/>
        </p:nvSpPr>
        <p:spPr>
          <a:xfrm>
            <a:off x="3779912" y="1772816"/>
            <a:ext cx="2448272" cy="646331"/>
          </a:xfrm>
          <a:prstGeom prst="rect">
            <a:avLst/>
          </a:prstGeom>
          <a:noFill/>
        </p:spPr>
        <p:txBody>
          <a:bodyPr wrap="square" rtlCol="0">
            <a:spAutoFit/>
          </a:bodyPr>
          <a:lstStyle/>
          <a:p>
            <a:r>
              <a:rPr lang="es-ES" dirty="0" smtClean="0"/>
              <a:t>De tendencia no central</a:t>
            </a:r>
            <a:endParaRPr lang="es-CL" dirty="0"/>
          </a:p>
        </p:txBody>
      </p:sp>
      <p:sp>
        <p:nvSpPr>
          <p:cNvPr id="22" name="21 CuadroTexto"/>
          <p:cNvSpPr txBox="1"/>
          <p:nvPr/>
        </p:nvSpPr>
        <p:spPr>
          <a:xfrm>
            <a:off x="4644008" y="3356992"/>
            <a:ext cx="1800200" cy="646331"/>
          </a:xfrm>
          <a:prstGeom prst="rect">
            <a:avLst/>
          </a:prstGeom>
          <a:noFill/>
        </p:spPr>
        <p:txBody>
          <a:bodyPr wrap="square" rtlCol="0">
            <a:spAutoFit/>
          </a:bodyPr>
          <a:lstStyle/>
          <a:p>
            <a:r>
              <a:rPr lang="es-ES" dirty="0" smtClean="0"/>
              <a:t>De variabilidad</a:t>
            </a:r>
            <a:endParaRPr lang="es-CL"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680" y="0"/>
            <a:ext cx="8795320" cy="1143000"/>
          </a:xfrm>
        </p:spPr>
        <p:txBody>
          <a:bodyPr>
            <a:normAutofit/>
          </a:bodyPr>
          <a:lstStyle/>
          <a:p>
            <a:r>
              <a:rPr lang="es-ES" dirty="0" smtClean="0"/>
              <a:t>Inferencia estadística:</a:t>
            </a:r>
            <a:endParaRPr lang="es-CL" dirty="0"/>
          </a:p>
        </p:txBody>
      </p:sp>
      <p:sp>
        <p:nvSpPr>
          <p:cNvPr id="7" name="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9" name="8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1" name="10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2" name="11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3" name="12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4" name="13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20" name="19 CuadroTexto"/>
          <p:cNvSpPr txBox="1"/>
          <p:nvPr/>
        </p:nvSpPr>
        <p:spPr>
          <a:xfrm>
            <a:off x="1835696" y="2204864"/>
            <a:ext cx="1296144" cy="369332"/>
          </a:xfrm>
          <a:prstGeom prst="rect">
            <a:avLst/>
          </a:prstGeom>
          <a:noFill/>
        </p:spPr>
        <p:txBody>
          <a:bodyPr wrap="square" rtlCol="0">
            <a:spAutoFit/>
          </a:bodyPr>
          <a:lstStyle/>
          <a:p>
            <a:r>
              <a:rPr lang="es-ES" b="1" dirty="0" smtClean="0">
                <a:solidFill>
                  <a:schemeClr val="bg1"/>
                </a:solidFill>
              </a:rPr>
              <a:t>Objetivos</a:t>
            </a:r>
            <a:endParaRPr lang="es-CL" b="1" dirty="0">
              <a:solidFill>
                <a:schemeClr val="bg1"/>
              </a:solidFill>
            </a:endParaRPr>
          </a:p>
        </p:txBody>
      </p:sp>
      <p:sp>
        <p:nvSpPr>
          <p:cNvPr id="21" name="20 CuadroTexto"/>
          <p:cNvSpPr txBox="1"/>
          <p:nvPr/>
        </p:nvSpPr>
        <p:spPr>
          <a:xfrm>
            <a:off x="3923928" y="2204864"/>
            <a:ext cx="1296144" cy="369332"/>
          </a:xfrm>
          <a:prstGeom prst="rect">
            <a:avLst/>
          </a:prstGeom>
          <a:noFill/>
        </p:spPr>
        <p:txBody>
          <a:bodyPr wrap="square" rtlCol="0">
            <a:spAutoFit/>
          </a:bodyPr>
          <a:lstStyle/>
          <a:p>
            <a:r>
              <a:rPr lang="es-ES" b="1" dirty="0" smtClean="0">
                <a:solidFill>
                  <a:schemeClr val="bg1"/>
                </a:solidFill>
              </a:rPr>
              <a:t>Hipótesis</a:t>
            </a:r>
            <a:endParaRPr lang="es-CL" b="1" dirty="0" smtClean="0">
              <a:solidFill>
                <a:schemeClr val="bg1"/>
              </a:solidFill>
            </a:endParaRPr>
          </a:p>
        </p:txBody>
      </p:sp>
      <p:sp>
        <p:nvSpPr>
          <p:cNvPr id="23" name="22 CuadroTexto"/>
          <p:cNvSpPr txBox="1"/>
          <p:nvPr/>
        </p:nvSpPr>
        <p:spPr>
          <a:xfrm>
            <a:off x="6084168" y="2204864"/>
            <a:ext cx="1224136" cy="369332"/>
          </a:xfrm>
          <a:prstGeom prst="rect">
            <a:avLst/>
          </a:prstGeom>
          <a:noFill/>
        </p:spPr>
        <p:txBody>
          <a:bodyPr wrap="square" rtlCol="0">
            <a:spAutoFit/>
          </a:bodyPr>
          <a:lstStyle/>
          <a:p>
            <a:r>
              <a:rPr lang="es-ES" b="1" dirty="0" smtClean="0">
                <a:solidFill>
                  <a:schemeClr val="bg1"/>
                </a:solidFill>
              </a:rPr>
              <a:t>Modelos</a:t>
            </a:r>
            <a:endParaRPr lang="es-CL" b="1" dirty="0">
              <a:solidFill>
                <a:schemeClr val="bg1"/>
              </a:solidFill>
            </a:endParaRPr>
          </a:p>
        </p:txBody>
      </p:sp>
      <p:sp>
        <p:nvSpPr>
          <p:cNvPr id="15" name="14 CuadroTexto"/>
          <p:cNvSpPr txBox="1"/>
          <p:nvPr/>
        </p:nvSpPr>
        <p:spPr>
          <a:xfrm>
            <a:off x="1259632" y="1052736"/>
            <a:ext cx="6480720" cy="1477328"/>
          </a:xfrm>
          <a:prstGeom prst="rect">
            <a:avLst/>
          </a:prstGeom>
          <a:noFill/>
        </p:spPr>
        <p:txBody>
          <a:bodyPr wrap="square" rtlCol="0">
            <a:spAutoFit/>
          </a:bodyPr>
          <a:lstStyle/>
          <a:p>
            <a:pPr algn="ctr"/>
            <a:r>
              <a:rPr lang="es-ES" dirty="0" smtClean="0"/>
              <a:t>Para poder realizar una inferencia estadística de la relación entre unas variables dadas, es imprescindible que la muestra en función de la que se haga el análisis de los datos sea </a:t>
            </a:r>
            <a:r>
              <a:rPr lang="es-ES" b="1" dirty="0" smtClean="0"/>
              <a:t>representativa de la población objeto </a:t>
            </a:r>
            <a:r>
              <a:rPr lang="es-ES" b="1" smtClean="0"/>
              <a:t>de estudio</a:t>
            </a:r>
            <a:r>
              <a:rPr lang="es-ES" smtClean="0"/>
              <a:t>.</a:t>
            </a:r>
            <a:endParaRPr lang="es-CL" dirty="0"/>
          </a:p>
        </p:txBody>
      </p:sp>
      <p:sp>
        <p:nvSpPr>
          <p:cNvPr id="16" name="15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7" name="1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pic>
        <p:nvPicPr>
          <p:cNvPr id="1026" name="Picture 2"/>
          <p:cNvPicPr>
            <a:picLocks noChangeAspect="1" noChangeArrowheads="1"/>
          </p:cNvPicPr>
          <p:nvPr/>
        </p:nvPicPr>
        <p:blipFill>
          <a:blip r:embed="rId2" cstate="print"/>
          <a:srcRect l="1623" r="4222" b="6806"/>
          <a:stretch>
            <a:fillRect/>
          </a:stretch>
        </p:blipFill>
        <p:spPr bwMode="auto">
          <a:xfrm>
            <a:off x="2267745" y="2708920"/>
            <a:ext cx="4680520" cy="3712136"/>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680" y="0"/>
            <a:ext cx="8795320" cy="1143000"/>
          </a:xfrm>
        </p:spPr>
        <p:txBody>
          <a:bodyPr>
            <a:normAutofit/>
          </a:bodyPr>
          <a:lstStyle/>
          <a:p>
            <a:r>
              <a:rPr lang="es-ES" sz="3000" dirty="0" smtClean="0"/>
              <a:t>Inferencia estadística: muestreos</a:t>
            </a:r>
            <a:endParaRPr lang="es-CL" sz="3000" dirty="0"/>
          </a:p>
        </p:txBody>
      </p:sp>
      <p:sp>
        <p:nvSpPr>
          <p:cNvPr id="7" name="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9" name="8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1" name="10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2" name="11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3" name="12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4" name="13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20" name="19 CuadroTexto"/>
          <p:cNvSpPr txBox="1"/>
          <p:nvPr/>
        </p:nvSpPr>
        <p:spPr>
          <a:xfrm>
            <a:off x="1835696" y="2204864"/>
            <a:ext cx="1296144" cy="369332"/>
          </a:xfrm>
          <a:prstGeom prst="rect">
            <a:avLst/>
          </a:prstGeom>
          <a:noFill/>
        </p:spPr>
        <p:txBody>
          <a:bodyPr wrap="square" rtlCol="0">
            <a:spAutoFit/>
          </a:bodyPr>
          <a:lstStyle/>
          <a:p>
            <a:r>
              <a:rPr lang="es-ES" b="1" dirty="0" smtClean="0">
                <a:solidFill>
                  <a:schemeClr val="bg1"/>
                </a:solidFill>
              </a:rPr>
              <a:t>Objetivos</a:t>
            </a:r>
            <a:endParaRPr lang="es-CL" b="1" dirty="0">
              <a:solidFill>
                <a:schemeClr val="bg1"/>
              </a:solidFill>
            </a:endParaRPr>
          </a:p>
        </p:txBody>
      </p:sp>
      <p:sp>
        <p:nvSpPr>
          <p:cNvPr id="21" name="20 CuadroTexto"/>
          <p:cNvSpPr txBox="1"/>
          <p:nvPr/>
        </p:nvSpPr>
        <p:spPr>
          <a:xfrm>
            <a:off x="3923928" y="2204864"/>
            <a:ext cx="1296144" cy="369332"/>
          </a:xfrm>
          <a:prstGeom prst="rect">
            <a:avLst/>
          </a:prstGeom>
          <a:noFill/>
        </p:spPr>
        <p:txBody>
          <a:bodyPr wrap="square" rtlCol="0">
            <a:spAutoFit/>
          </a:bodyPr>
          <a:lstStyle/>
          <a:p>
            <a:r>
              <a:rPr lang="es-ES" b="1" dirty="0" smtClean="0">
                <a:solidFill>
                  <a:schemeClr val="bg1"/>
                </a:solidFill>
              </a:rPr>
              <a:t>Hipótesis</a:t>
            </a:r>
            <a:endParaRPr lang="es-CL" b="1" dirty="0" smtClean="0">
              <a:solidFill>
                <a:schemeClr val="bg1"/>
              </a:solidFill>
            </a:endParaRPr>
          </a:p>
        </p:txBody>
      </p:sp>
      <p:sp>
        <p:nvSpPr>
          <p:cNvPr id="23" name="22 CuadroTexto"/>
          <p:cNvSpPr txBox="1"/>
          <p:nvPr/>
        </p:nvSpPr>
        <p:spPr>
          <a:xfrm>
            <a:off x="6084168" y="2204864"/>
            <a:ext cx="1224136" cy="369332"/>
          </a:xfrm>
          <a:prstGeom prst="rect">
            <a:avLst/>
          </a:prstGeom>
          <a:noFill/>
        </p:spPr>
        <p:txBody>
          <a:bodyPr wrap="square" rtlCol="0">
            <a:spAutoFit/>
          </a:bodyPr>
          <a:lstStyle/>
          <a:p>
            <a:r>
              <a:rPr lang="es-ES" b="1" dirty="0" smtClean="0">
                <a:solidFill>
                  <a:schemeClr val="bg1"/>
                </a:solidFill>
              </a:rPr>
              <a:t>Modelos</a:t>
            </a:r>
            <a:endParaRPr lang="es-CL" b="1" dirty="0">
              <a:solidFill>
                <a:schemeClr val="bg1"/>
              </a:solidFill>
            </a:endParaRPr>
          </a:p>
        </p:txBody>
      </p:sp>
      <p:sp>
        <p:nvSpPr>
          <p:cNvPr id="15" name="14 CuadroTexto"/>
          <p:cNvSpPr txBox="1"/>
          <p:nvPr/>
        </p:nvSpPr>
        <p:spPr>
          <a:xfrm>
            <a:off x="395536" y="1628800"/>
            <a:ext cx="6480720" cy="646331"/>
          </a:xfrm>
          <a:prstGeom prst="rect">
            <a:avLst/>
          </a:prstGeom>
          <a:noFill/>
        </p:spPr>
        <p:txBody>
          <a:bodyPr wrap="square" rtlCol="0">
            <a:spAutoFit/>
          </a:bodyPr>
          <a:lstStyle/>
          <a:p>
            <a:pPr algn="ctr"/>
            <a:r>
              <a:rPr lang="es-ES" dirty="0" smtClean="0"/>
              <a:t>El método de muestreo se puede seleccionar en base a criterios de probabilidad o no probabilísticos.</a:t>
            </a:r>
            <a:endParaRPr lang="es-CL" dirty="0"/>
          </a:p>
        </p:txBody>
      </p:sp>
      <p:sp>
        <p:nvSpPr>
          <p:cNvPr id="16" name="15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7" name="1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8" name="Text Box 6"/>
          <p:cNvSpPr txBox="1">
            <a:spLocks noChangeArrowheads="1"/>
          </p:cNvSpPr>
          <p:nvPr/>
        </p:nvSpPr>
        <p:spPr bwMode="auto">
          <a:xfrm>
            <a:off x="251520" y="2348880"/>
            <a:ext cx="8064500" cy="641350"/>
          </a:xfrm>
          <a:prstGeom prst="rect">
            <a:avLst/>
          </a:prstGeom>
          <a:noFill/>
          <a:ln w="9525">
            <a:noFill/>
            <a:miter lim="800000"/>
            <a:headEnd/>
            <a:tailEnd/>
          </a:ln>
          <a:effectLst/>
        </p:spPr>
        <p:txBody>
          <a:bodyPr>
            <a:spAutoFit/>
          </a:bodyPr>
          <a:lstStyle/>
          <a:p>
            <a:pPr algn="l">
              <a:spcBef>
                <a:spcPct val="50000"/>
              </a:spcBef>
            </a:pPr>
            <a:r>
              <a:rPr lang="es-ES" dirty="0"/>
              <a:t>Métodos </a:t>
            </a:r>
            <a:r>
              <a:rPr lang="es-ES" b="1" dirty="0"/>
              <a:t>no</a:t>
            </a:r>
            <a:r>
              <a:rPr lang="es-ES" dirty="0"/>
              <a:t> </a:t>
            </a:r>
            <a:r>
              <a:rPr lang="es-ES" dirty="0" smtClean="0"/>
              <a:t>probabilísticos: </a:t>
            </a:r>
            <a:r>
              <a:rPr lang="es-ES" dirty="0"/>
              <a:t>Interviene la opinión del investigador para obtener cada elemento de la muestra.</a:t>
            </a:r>
          </a:p>
        </p:txBody>
      </p:sp>
      <p:sp>
        <p:nvSpPr>
          <p:cNvPr id="19" name="Text Box 4"/>
          <p:cNvSpPr txBox="1">
            <a:spLocks noChangeArrowheads="1"/>
          </p:cNvSpPr>
          <p:nvPr/>
        </p:nvSpPr>
        <p:spPr bwMode="auto">
          <a:xfrm>
            <a:off x="251520" y="3068960"/>
            <a:ext cx="8064500" cy="1892826"/>
          </a:xfrm>
          <a:prstGeom prst="rect">
            <a:avLst/>
          </a:prstGeom>
          <a:noFill/>
          <a:ln w="9525">
            <a:noFill/>
            <a:miter lim="800000"/>
            <a:headEnd/>
            <a:tailEnd/>
          </a:ln>
          <a:effectLst/>
        </p:spPr>
        <p:txBody>
          <a:bodyPr>
            <a:spAutoFit/>
          </a:bodyPr>
          <a:lstStyle/>
          <a:p>
            <a:pPr algn="l">
              <a:spcBef>
                <a:spcPct val="50000"/>
              </a:spcBef>
            </a:pPr>
            <a:r>
              <a:rPr lang="es-ES" dirty="0"/>
              <a:t>Métodos </a:t>
            </a:r>
            <a:r>
              <a:rPr lang="es-ES" b="1" dirty="0" smtClean="0"/>
              <a:t>probabilísticos</a:t>
            </a:r>
            <a:r>
              <a:rPr lang="es-ES" dirty="0" smtClean="0"/>
              <a:t>: </a:t>
            </a:r>
            <a:r>
              <a:rPr lang="es-ES" dirty="0"/>
              <a:t>Muestra que se selecciona de modo que cada integrante de la población en estudio tenga una probabilidad conocida( pero distinta de cero) de ser incluido en la muestra</a:t>
            </a:r>
            <a:r>
              <a:rPr lang="es-ES" dirty="0" smtClean="0"/>
              <a:t>.</a:t>
            </a:r>
          </a:p>
          <a:p>
            <a:pPr algn="l">
              <a:spcBef>
                <a:spcPct val="50000"/>
              </a:spcBef>
            </a:pPr>
            <a:r>
              <a:rPr lang="es-ES" dirty="0" smtClean="0"/>
              <a:t>Una </a:t>
            </a:r>
            <a:r>
              <a:rPr lang="es-ES" b="1" dirty="0" smtClean="0"/>
              <a:t>muestra representativa</a:t>
            </a:r>
            <a:r>
              <a:rPr lang="es-ES" dirty="0" smtClean="0"/>
              <a:t>, es aquella en la que todos los segmentos de la población están incluidos en la muestra en sus proporciones correctas de la población</a:t>
            </a:r>
            <a:endParaRPr lang="es-ES" dirty="0"/>
          </a:p>
        </p:txBody>
      </p:sp>
      <p:sp>
        <p:nvSpPr>
          <p:cNvPr id="22" name="Text Box 7"/>
          <p:cNvSpPr txBox="1">
            <a:spLocks noChangeArrowheads="1"/>
          </p:cNvSpPr>
          <p:nvPr/>
        </p:nvSpPr>
        <p:spPr bwMode="auto">
          <a:xfrm>
            <a:off x="1691680" y="5013176"/>
            <a:ext cx="5832475" cy="1604963"/>
          </a:xfrm>
          <a:prstGeom prst="rect">
            <a:avLst/>
          </a:prstGeom>
          <a:noFill/>
          <a:ln w="9525">
            <a:noFill/>
            <a:miter lim="800000"/>
            <a:headEnd/>
            <a:tailEnd/>
          </a:ln>
          <a:effectLst/>
        </p:spPr>
        <p:txBody>
          <a:bodyPr>
            <a:spAutoFit/>
          </a:bodyPr>
          <a:lstStyle/>
          <a:p>
            <a:pPr algn="l">
              <a:spcBef>
                <a:spcPct val="50000"/>
              </a:spcBef>
            </a:pPr>
            <a:r>
              <a:rPr lang="es-ES" dirty="0"/>
              <a:t>MUESTREO ALEATORIO SIMPLE</a:t>
            </a:r>
          </a:p>
          <a:p>
            <a:pPr algn="l">
              <a:spcBef>
                <a:spcPct val="50000"/>
              </a:spcBef>
            </a:pPr>
            <a:r>
              <a:rPr lang="es-ES" dirty="0"/>
              <a:t>MUESTREO ALEATORIO SISTEMÁTICO</a:t>
            </a:r>
          </a:p>
          <a:p>
            <a:pPr algn="l">
              <a:spcBef>
                <a:spcPct val="50000"/>
              </a:spcBef>
            </a:pPr>
            <a:r>
              <a:rPr lang="es-ES" dirty="0"/>
              <a:t>MUESTREO ALEATORIO ESTRATIFICADO</a:t>
            </a:r>
          </a:p>
          <a:p>
            <a:pPr algn="l">
              <a:spcBef>
                <a:spcPct val="50000"/>
              </a:spcBef>
            </a:pPr>
            <a:r>
              <a:rPr lang="es-ES" dirty="0"/>
              <a:t>MUESTREO ALEATORIO POR CONGLOMERADO</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heel(4)">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ox(in)">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680" y="0"/>
            <a:ext cx="8795320" cy="1143000"/>
          </a:xfrm>
        </p:spPr>
        <p:txBody>
          <a:bodyPr>
            <a:normAutofit/>
          </a:bodyPr>
          <a:lstStyle/>
          <a:p>
            <a:r>
              <a:rPr lang="es-ES" dirty="0" smtClean="0"/>
              <a:t>Objetivos del curso:</a:t>
            </a:r>
            <a:endParaRPr lang="es-CL" dirty="0"/>
          </a:p>
        </p:txBody>
      </p:sp>
      <p:sp>
        <p:nvSpPr>
          <p:cNvPr id="5" name="4 CuadroTexto"/>
          <p:cNvSpPr txBox="1"/>
          <p:nvPr/>
        </p:nvSpPr>
        <p:spPr>
          <a:xfrm>
            <a:off x="395536" y="1844824"/>
            <a:ext cx="7776864" cy="4524315"/>
          </a:xfrm>
          <a:prstGeom prst="rect">
            <a:avLst/>
          </a:prstGeom>
          <a:noFill/>
        </p:spPr>
        <p:txBody>
          <a:bodyPr wrap="square" rtlCol="0">
            <a:spAutoFit/>
          </a:bodyPr>
          <a:lstStyle/>
          <a:p>
            <a:pPr lvl="0">
              <a:buFont typeface="Arial" charset="0"/>
              <a:buChar char="•"/>
            </a:pPr>
            <a:r>
              <a:rPr lang="es-ES" dirty="0" smtClean="0"/>
              <a:t> Que el estudiante se familiarice y comprenda los conceptos, términos y operaciones de la estadística más utilizados en la investigación social.</a:t>
            </a:r>
          </a:p>
          <a:p>
            <a:pPr lvl="0">
              <a:buFont typeface="Arial" charset="0"/>
              <a:buChar char="•"/>
            </a:pPr>
            <a:endParaRPr lang="es-ES" dirty="0" smtClean="0"/>
          </a:p>
          <a:p>
            <a:pPr lvl="0">
              <a:buFont typeface="Arial" charset="0"/>
              <a:buChar char="•"/>
            </a:pPr>
            <a:r>
              <a:rPr lang="es-ES" dirty="0" smtClean="0"/>
              <a:t> Que el estudiante sepa estructurar y utilizar las distintas técnicas estadísticas según los objetivos planteados en los distintos módulos del Curso de Postgrado.</a:t>
            </a:r>
          </a:p>
          <a:p>
            <a:pPr lvl="0">
              <a:buFont typeface="Arial" charset="0"/>
              <a:buChar char="•"/>
            </a:pPr>
            <a:endParaRPr lang="es-ES" dirty="0" smtClean="0"/>
          </a:p>
          <a:p>
            <a:pPr lvl="0">
              <a:buFont typeface="Arial" charset="0"/>
              <a:buChar char="•"/>
            </a:pPr>
            <a:r>
              <a:rPr lang="es-ES" dirty="0" smtClean="0"/>
              <a:t> Que el estudiante comprenda los fundamentos matemáticos y estadísticos de la</a:t>
            </a:r>
            <a:r>
              <a:rPr lang="es-CL" dirty="0" smtClean="0"/>
              <a:t> </a:t>
            </a:r>
            <a:r>
              <a:rPr lang="es-ES" dirty="0" smtClean="0"/>
              <a:t>Estadística </a:t>
            </a:r>
            <a:r>
              <a:rPr lang="es-ES" dirty="0" err="1" smtClean="0"/>
              <a:t>Inferencial</a:t>
            </a:r>
            <a:r>
              <a:rPr lang="es-ES" dirty="0" smtClean="0"/>
              <a:t>. Sepa interpretarlos y analizarlos.</a:t>
            </a:r>
          </a:p>
          <a:p>
            <a:pPr lvl="0">
              <a:buFont typeface="Arial" charset="0"/>
              <a:buChar char="•"/>
            </a:pPr>
            <a:endParaRPr lang="es-ES" dirty="0" smtClean="0"/>
          </a:p>
          <a:p>
            <a:pPr lvl="0">
              <a:buFont typeface="Arial" charset="0"/>
              <a:buChar char="•"/>
            </a:pPr>
            <a:r>
              <a:rPr lang="es-ES" dirty="0" smtClean="0"/>
              <a:t> Reforzar las habilidades, fijar rutinas instrumentales y facilitar el uso de los procedimientos informáticos básicos de las aplicaciones EXCEL y SPSS.</a:t>
            </a:r>
            <a:endParaRPr lang="es-CL" dirty="0" smtClean="0"/>
          </a:p>
          <a:p>
            <a:endParaRPr lang="es-CL" dirty="0"/>
          </a:p>
        </p:txBody>
      </p:sp>
      <p:pic>
        <p:nvPicPr>
          <p:cNvPr id="6" name="Marcador de posición de imagen 5" descr="LogoUC.jpg"/>
          <p:cNvPicPr>
            <a:picLocks noChangeAspect="1"/>
          </p:cNvPicPr>
          <p:nvPr/>
        </p:nvPicPr>
        <p:blipFill rotWithShape="1">
          <a:blip r:embed="rId2" cstate="print">
            <a:extLst>
              <a:ext uri="{28A0092B-C50C-407E-A947-70E740481C1C}">
                <a14:useLocalDpi xmlns:a14="http://schemas.microsoft.com/office/drawing/2010/main" val="0"/>
              </a:ext>
            </a:extLst>
          </a:blip>
          <a:srcRect l="3717" r="52435"/>
          <a:stretch/>
        </p:blipFill>
        <p:spPr>
          <a:xfrm>
            <a:off x="7524328" y="404664"/>
            <a:ext cx="1057340" cy="136051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680" y="0"/>
            <a:ext cx="8795320" cy="1143000"/>
          </a:xfrm>
        </p:spPr>
        <p:txBody>
          <a:bodyPr>
            <a:normAutofit/>
          </a:bodyPr>
          <a:lstStyle/>
          <a:p>
            <a:r>
              <a:rPr lang="es-ES" sz="3000" dirty="0" smtClean="0"/>
              <a:t>Muestreo aleatorio simple</a:t>
            </a:r>
            <a:endParaRPr lang="es-CL" sz="3000" dirty="0"/>
          </a:p>
        </p:txBody>
      </p:sp>
      <p:sp>
        <p:nvSpPr>
          <p:cNvPr id="7" name="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9" name="8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1" name="10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2" name="11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3" name="12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4" name="13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20" name="19 CuadroTexto"/>
          <p:cNvSpPr txBox="1"/>
          <p:nvPr/>
        </p:nvSpPr>
        <p:spPr>
          <a:xfrm>
            <a:off x="1835696" y="2204864"/>
            <a:ext cx="1296144" cy="369332"/>
          </a:xfrm>
          <a:prstGeom prst="rect">
            <a:avLst/>
          </a:prstGeom>
          <a:noFill/>
        </p:spPr>
        <p:txBody>
          <a:bodyPr wrap="square" rtlCol="0">
            <a:spAutoFit/>
          </a:bodyPr>
          <a:lstStyle/>
          <a:p>
            <a:r>
              <a:rPr lang="es-ES" b="1" dirty="0" smtClean="0">
                <a:solidFill>
                  <a:schemeClr val="bg1"/>
                </a:solidFill>
              </a:rPr>
              <a:t>Objetivos</a:t>
            </a:r>
            <a:endParaRPr lang="es-CL" b="1" dirty="0">
              <a:solidFill>
                <a:schemeClr val="bg1"/>
              </a:solidFill>
            </a:endParaRPr>
          </a:p>
        </p:txBody>
      </p:sp>
      <p:sp>
        <p:nvSpPr>
          <p:cNvPr id="21" name="20 CuadroTexto"/>
          <p:cNvSpPr txBox="1"/>
          <p:nvPr/>
        </p:nvSpPr>
        <p:spPr>
          <a:xfrm>
            <a:off x="3923928" y="2204864"/>
            <a:ext cx="1296144" cy="369332"/>
          </a:xfrm>
          <a:prstGeom prst="rect">
            <a:avLst/>
          </a:prstGeom>
          <a:noFill/>
        </p:spPr>
        <p:txBody>
          <a:bodyPr wrap="square" rtlCol="0">
            <a:spAutoFit/>
          </a:bodyPr>
          <a:lstStyle/>
          <a:p>
            <a:r>
              <a:rPr lang="es-ES" b="1" dirty="0" smtClean="0">
                <a:solidFill>
                  <a:schemeClr val="bg1"/>
                </a:solidFill>
              </a:rPr>
              <a:t>Hipótesis</a:t>
            </a:r>
            <a:endParaRPr lang="es-CL" b="1" dirty="0" smtClean="0">
              <a:solidFill>
                <a:schemeClr val="bg1"/>
              </a:solidFill>
            </a:endParaRPr>
          </a:p>
        </p:txBody>
      </p:sp>
      <p:sp>
        <p:nvSpPr>
          <p:cNvPr id="23" name="22 CuadroTexto"/>
          <p:cNvSpPr txBox="1"/>
          <p:nvPr/>
        </p:nvSpPr>
        <p:spPr>
          <a:xfrm>
            <a:off x="6084168" y="2204864"/>
            <a:ext cx="1224136" cy="369332"/>
          </a:xfrm>
          <a:prstGeom prst="rect">
            <a:avLst/>
          </a:prstGeom>
          <a:noFill/>
        </p:spPr>
        <p:txBody>
          <a:bodyPr wrap="square" rtlCol="0">
            <a:spAutoFit/>
          </a:bodyPr>
          <a:lstStyle/>
          <a:p>
            <a:r>
              <a:rPr lang="es-ES" b="1" dirty="0" smtClean="0">
                <a:solidFill>
                  <a:schemeClr val="bg1"/>
                </a:solidFill>
              </a:rPr>
              <a:t>Modelos</a:t>
            </a:r>
            <a:endParaRPr lang="es-CL" b="1" dirty="0">
              <a:solidFill>
                <a:schemeClr val="bg1"/>
              </a:solidFill>
            </a:endParaRPr>
          </a:p>
        </p:txBody>
      </p:sp>
      <p:sp>
        <p:nvSpPr>
          <p:cNvPr id="16" name="15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7" name="1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24" name="Text Box 4"/>
          <p:cNvSpPr txBox="1">
            <a:spLocks noChangeArrowheads="1"/>
          </p:cNvSpPr>
          <p:nvPr/>
        </p:nvSpPr>
        <p:spPr bwMode="auto">
          <a:xfrm>
            <a:off x="323528" y="2132856"/>
            <a:ext cx="7345362" cy="641350"/>
          </a:xfrm>
          <a:prstGeom prst="rect">
            <a:avLst/>
          </a:prstGeom>
          <a:noFill/>
          <a:ln w="9525">
            <a:noFill/>
            <a:miter lim="800000"/>
            <a:headEnd/>
            <a:tailEnd/>
          </a:ln>
          <a:effectLst/>
        </p:spPr>
        <p:txBody>
          <a:bodyPr>
            <a:spAutoFit/>
          </a:bodyPr>
          <a:lstStyle/>
          <a:p>
            <a:pPr algn="l">
              <a:spcBef>
                <a:spcPct val="50000"/>
              </a:spcBef>
            </a:pPr>
            <a:r>
              <a:rPr lang="es-ES" dirty="0"/>
              <a:t>Muestra seleccionada de manera que cada integrante de la población tenga la misma probabilidad de quedar incluido.</a:t>
            </a:r>
          </a:p>
        </p:txBody>
      </p:sp>
      <p:sp>
        <p:nvSpPr>
          <p:cNvPr id="25" name="Text Box 8"/>
          <p:cNvSpPr txBox="1">
            <a:spLocks noChangeArrowheads="1"/>
          </p:cNvSpPr>
          <p:nvPr/>
        </p:nvSpPr>
        <p:spPr bwMode="auto">
          <a:xfrm>
            <a:off x="827584" y="3140968"/>
            <a:ext cx="7058025" cy="641350"/>
          </a:xfrm>
          <a:prstGeom prst="rect">
            <a:avLst/>
          </a:prstGeom>
          <a:noFill/>
          <a:ln w="9525">
            <a:noFill/>
            <a:miter lim="800000"/>
            <a:headEnd/>
            <a:tailEnd/>
          </a:ln>
          <a:effectLst/>
        </p:spPr>
        <p:txBody>
          <a:bodyPr>
            <a:spAutoFit/>
          </a:bodyPr>
          <a:lstStyle/>
          <a:p>
            <a:pPr algn="l">
              <a:spcBef>
                <a:spcPct val="50000"/>
              </a:spcBef>
            </a:pPr>
            <a:r>
              <a:rPr lang="es-ES" b="1" dirty="0"/>
              <a:t>Ejemplo</a:t>
            </a:r>
            <a:r>
              <a:rPr lang="es-ES" dirty="0"/>
              <a:t>: un bingo, introduzco los números en una ánfora y selecciono una muestra al azar</a:t>
            </a:r>
          </a:p>
        </p:txBody>
      </p:sp>
      <p:sp>
        <p:nvSpPr>
          <p:cNvPr id="26" name="25 CuadroTexto"/>
          <p:cNvSpPr txBox="1"/>
          <p:nvPr/>
        </p:nvSpPr>
        <p:spPr>
          <a:xfrm>
            <a:off x="3995936" y="4365104"/>
            <a:ext cx="3816424" cy="369332"/>
          </a:xfrm>
          <a:prstGeom prst="rect">
            <a:avLst/>
          </a:prstGeom>
          <a:noFill/>
        </p:spPr>
        <p:txBody>
          <a:bodyPr wrap="square" rtlCol="0">
            <a:spAutoFit/>
          </a:bodyPr>
          <a:lstStyle/>
          <a:p>
            <a:r>
              <a:rPr lang="es-ES" b="1" dirty="0" smtClean="0"/>
              <a:t>Ejercicio SPSS muestra aleatoria</a:t>
            </a:r>
            <a:endParaRPr lang="es-CL"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680" y="0"/>
            <a:ext cx="8795320" cy="1143000"/>
          </a:xfrm>
        </p:spPr>
        <p:txBody>
          <a:bodyPr>
            <a:normAutofit/>
          </a:bodyPr>
          <a:lstStyle/>
          <a:p>
            <a:r>
              <a:rPr lang="es-ES" sz="3000" dirty="0" smtClean="0"/>
              <a:t>Muestreo aleatorio sistemático</a:t>
            </a:r>
            <a:endParaRPr lang="es-CL" sz="3000" dirty="0"/>
          </a:p>
        </p:txBody>
      </p:sp>
      <p:sp>
        <p:nvSpPr>
          <p:cNvPr id="7" name="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9" name="8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1" name="10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2" name="11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3" name="12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4" name="13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20" name="19 CuadroTexto"/>
          <p:cNvSpPr txBox="1"/>
          <p:nvPr/>
        </p:nvSpPr>
        <p:spPr>
          <a:xfrm>
            <a:off x="1835696" y="2204864"/>
            <a:ext cx="1296144" cy="369332"/>
          </a:xfrm>
          <a:prstGeom prst="rect">
            <a:avLst/>
          </a:prstGeom>
          <a:noFill/>
        </p:spPr>
        <p:txBody>
          <a:bodyPr wrap="square" rtlCol="0">
            <a:spAutoFit/>
          </a:bodyPr>
          <a:lstStyle/>
          <a:p>
            <a:r>
              <a:rPr lang="es-ES" b="1" dirty="0" smtClean="0">
                <a:solidFill>
                  <a:schemeClr val="bg1"/>
                </a:solidFill>
              </a:rPr>
              <a:t>Objetivos</a:t>
            </a:r>
            <a:endParaRPr lang="es-CL" b="1" dirty="0">
              <a:solidFill>
                <a:schemeClr val="bg1"/>
              </a:solidFill>
            </a:endParaRPr>
          </a:p>
        </p:txBody>
      </p:sp>
      <p:sp>
        <p:nvSpPr>
          <p:cNvPr id="21" name="20 CuadroTexto"/>
          <p:cNvSpPr txBox="1"/>
          <p:nvPr/>
        </p:nvSpPr>
        <p:spPr>
          <a:xfrm>
            <a:off x="3923928" y="2204864"/>
            <a:ext cx="1296144" cy="369332"/>
          </a:xfrm>
          <a:prstGeom prst="rect">
            <a:avLst/>
          </a:prstGeom>
          <a:noFill/>
        </p:spPr>
        <p:txBody>
          <a:bodyPr wrap="square" rtlCol="0">
            <a:spAutoFit/>
          </a:bodyPr>
          <a:lstStyle/>
          <a:p>
            <a:r>
              <a:rPr lang="es-ES" b="1" dirty="0" smtClean="0">
                <a:solidFill>
                  <a:schemeClr val="bg1"/>
                </a:solidFill>
              </a:rPr>
              <a:t>Hipótesis</a:t>
            </a:r>
            <a:endParaRPr lang="es-CL" b="1" dirty="0" smtClean="0">
              <a:solidFill>
                <a:schemeClr val="bg1"/>
              </a:solidFill>
            </a:endParaRPr>
          </a:p>
        </p:txBody>
      </p:sp>
      <p:sp>
        <p:nvSpPr>
          <p:cNvPr id="23" name="22 CuadroTexto"/>
          <p:cNvSpPr txBox="1"/>
          <p:nvPr/>
        </p:nvSpPr>
        <p:spPr>
          <a:xfrm>
            <a:off x="6084168" y="2204864"/>
            <a:ext cx="1224136" cy="369332"/>
          </a:xfrm>
          <a:prstGeom prst="rect">
            <a:avLst/>
          </a:prstGeom>
          <a:noFill/>
        </p:spPr>
        <p:txBody>
          <a:bodyPr wrap="square" rtlCol="0">
            <a:spAutoFit/>
          </a:bodyPr>
          <a:lstStyle/>
          <a:p>
            <a:r>
              <a:rPr lang="es-ES" b="1" dirty="0" smtClean="0">
                <a:solidFill>
                  <a:schemeClr val="bg1"/>
                </a:solidFill>
              </a:rPr>
              <a:t>Modelos</a:t>
            </a:r>
            <a:endParaRPr lang="es-CL" b="1" dirty="0">
              <a:solidFill>
                <a:schemeClr val="bg1"/>
              </a:solidFill>
            </a:endParaRPr>
          </a:p>
        </p:txBody>
      </p:sp>
      <p:sp>
        <p:nvSpPr>
          <p:cNvPr id="16" name="15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7" name="1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8" name="Text Box 6"/>
          <p:cNvSpPr txBox="1">
            <a:spLocks noChangeArrowheads="1"/>
          </p:cNvSpPr>
          <p:nvPr/>
        </p:nvSpPr>
        <p:spPr bwMode="auto">
          <a:xfrm>
            <a:off x="467544" y="1916832"/>
            <a:ext cx="7797800" cy="1200329"/>
          </a:xfrm>
          <a:prstGeom prst="rect">
            <a:avLst/>
          </a:prstGeom>
          <a:noFill/>
          <a:ln w="9525">
            <a:noFill/>
            <a:miter lim="800000"/>
            <a:headEnd/>
            <a:tailEnd/>
          </a:ln>
          <a:effectLst/>
        </p:spPr>
        <p:txBody>
          <a:bodyPr>
            <a:spAutoFit/>
          </a:bodyPr>
          <a:lstStyle/>
          <a:p>
            <a:pPr algn="l"/>
            <a:r>
              <a:rPr lang="es-ES" dirty="0"/>
              <a:t>Los integrantes o elementos de la población se ordenan en alguna forma </a:t>
            </a:r>
            <a:r>
              <a:rPr lang="es-ES" dirty="0" smtClean="0"/>
              <a:t>(ej. alfabéticamente</a:t>
            </a:r>
            <a:r>
              <a:rPr lang="es-ES" dirty="0"/>
              <a:t>) se selecciona al azar un punto de partida y después se elige para la muestra cada k-</a:t>
            </a:r>
            <a:r>
              <a:rPr lang="es-ES" dirty="0" err="1"/>
              <a:t>ésimo</a:t>
            </a:r>
            <a:r>
              <a:rPr lang="es-ES" dirty="0"/>
              <a:t> elemento de la población.</a:t>
            </a:r>
          </a:p>
        </p:txBody>
      </p:sp>
      <p:sp>
        <p:nvSpPr>
          <p:cNvPr id="19" name="Text Box 7"/>
          <p:cNvSpPr txBox="1">
            <a:spLocks noChangeArrowheads="1"/>
          </p:cNvSpPr>
          <p:nvPr/>
        </p:nvSpPr>
        <p:spPr bwMode="auto">
          <a:xfrm>
            <a:off x="827584" y="3573016"/>
            <a:ext cx="7559675" cy="1190625"/>
          </a:xfrm>
          <a:prstGeom prst="rect">
            <a:avLst/>
          </a:prstGeom>
          <a:noFill/>
          <a:ln w="9525">
            <a:noFill/>
            <a:miter lim="800000"/>
            <a:headEnd/>
            <a:tailEnd/>
          </a:ln>
          <a:effectLst/>
        </p:spPr>
        <p:txBody>
          <a:bodyPr>
            <a:spAutoFit/>
          </a:bodyPr>
          <a:lstStyle/>
          <a:p>
            <a:pPr algn="l">
              <a:spcBef>
                <a:spcPct val="50000"/>
              </a:spcBef>
            </a:pPr>
            <a:r>
              <a:rPr lang="es-ES" dirty="0"/>
              <a:t>Ejemplo: se desea establecer una muestra 100 empleados de los 3000 que tiene una empresa, para lo cual ordeno alfabéticamente a los empleados, divido 3000/100 = 30 y selecciona a uno de cada treinta empleados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680" y="0"/>
            <a:ext cx="8795320" cy="1143000"/>
          </a:xfrm>
        </p:spPr>
        <p:txBody>
          <a:bodyPr>
            <a:normAutofit/>
          </a:bodyPr>
          <a:lstStyle/>
          <a:p>
            <a:r>
              <a:rPr lang="es-ES" sz="3000" dirty="0" smtClean="0"/>
              <a:t>Muestreo aleatorio estratificado</a:t>
            </a:r>
            <a:endParaRPr lang="es-CL" sz="3000" dirty="0"/>
          </a:p>
        </p:txBody>
      </p:sp>
      <p:sp>
        <p:nvSpPr>
          <p:cNvPr id="7" name="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9" name="8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1" name="10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2" name="11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3" name="12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4" name="13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20" name="19 CuadroTexto"/>
          <p:cNvSpPr txBox="1"/>
          <p:nvPr/>
        </p:nvSpPr>
        <p:spPr>
          <a:xfrm>
            <a:off x="1835696" y="2204864"/>
            <a:ext cx="1296144" cy="369332"/>
          </a:xfrm>
          <a:prstGeom prst="rect">
            <a:avLst/>
          </a:prstGeom>
          <a:noFill/>
        </p:spPr>
        <p:txBody>
          <a:bodyPr wrap="square" rtlCol="0">
            <a:spAutoFit/>
          </a:bodyPr>
          <a:lstStyle/>
          <a:p>
            <a:r>
              <a:rPr lang="es-ES" b="1" dirty="0" smtClean="0">
                <a:solidFill>
                  <a:schemeClr val="bg1"/>
                </a:solidFill>
              </a:rPr>
              <a:t>Objetivos</a:t>
            </a:r>
            <a:endParaRPr lang="es-CL" b="1" dirty="0">
              <a:solidFill>
                <a:schemeClr val="bg1"/>
              </a:solidFill>
            </a:endParaRPr>
          </a:p>
        </p:txBody>
      </p:sp>
      <p:sp>
        <p:nvSpPr>
          <p:cNvPr id="21" name="20 CuadroTexto"/>
          <p:cNvSpPr txBox="1"/>
          <p:nvPr/>
        </p:nvSpPr>
        <p:spPr>
          <a:xfrm>
            <a:off x="3923928" y="2204864"/>
            <a:ext cx="1296144" cy="369332"/>
          </a:xfrm>
          <a:prstGeom prst="rect">
            <a:avLst/>
          </a:prstGeom>
          <a:noFill/>
        </p:spPr>
        <p:txBody>
          <a:bodyPr wrap="square" rtlCol="0">
            <a:spAutoFit/>
          </a:bodyPr>
          <a:lstStyle/>
          <a:p>
            <a:r>
              <a:rPr lang="es-ES" b="1" dirty="0" smtClean="0">
                <a:solidFill>
                  <a:schemeClr val="bg1"/>
                </a:solidFill>
              </a:rPr>
              <a:t>Hipótesis</a:t>
            </a:r>
            <a:endParaRPr lang="es-CL" b="1" dirty="0" smtClean="0">
              <a:solidFill>
                <a:schemeClr val="bg1"/>
              </a:solidFill>
            </a:endParaRPr>
          </a:p>
        </p:txBody>
      </p:sp>
      <p:sp>
        <p:nvSpPr>
          <p:cNvPr id="23" name="22 CuadroTexto"/>
          <p:cNvSpPr txBox="1"/>
          <p:nvPr/>
        </p:nvSpPr>
        <p:spPr>
          <a:xfrm>
            <a:off x="6084168" y="2204864"/>
            <a:ext cx="1224136" cy="369332"/>
          </a:xfrm>
          <a:prstGeom prst="rect">
            <a:avLst/>
          </a:prstGeom>
          <a:noFill/>
        </p:spPr>
        <p:txBody>
          <a:bodyPr wrap="square" rtlCol="0">
            <a:spAutoFit/>
          </a:bodyPr>
          <a:lstStyle/>
          <a:p>
            <a:r>
              <a:rPr lang="es-ES" b="1" dirty="0" smtClean="0">
                <a:solidFill>
                  <a:schemeClr val="bg1"/>
                </a:solidFill>
              </a:rPr>
              <a:t>Modelos</a:t>
            </a:r>
            <a:endParaRPr lang="es-CL" b="1" dirty="0">
              <a:solidFill>
                <a:schemeClr val="bg1"/>
              </a:solidFill>
            </a:endParaRPr>
          </a:p>
        </p:txBody>
      </p:sp>
      <p:sp>
        <p:nvSpPr>
          <p:cNvPr id="16" name="15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22" name="Text Box 5"/>
          <p:cNvSpPr txBox="1">
            <a:spLocks noChangeArrowheads="1"/>
          </p:cNvSpPr>
          <p:nvPr/>
        </p:nvSpPr>
        <p:spPr bwMode="auto">
          <a:xfrm>
            <a:off x="251520" y="1916832"/>
            <a:ext cx="7920037" cy="646331"/>
          </a:xfrm>
          <a:prstGeom prst="rect">
            <a:avLst/>
          </a:prstGeom>
          <a:noFill/>
          <a:ln w="9525">
            <a:noFill/>
            <a:miter lim="800000"/>
            <a:headEnd/>
            <a:tailEnd/>
          </a:ln>
          <a:effectLst/>
        </p:spPr>
        <p:txBody>
          <a:bodyPr>
            <a:spAutoFit/>
          </a:bodyPr>
          <a:lstStyle/>
          <a:p>
            <a:pPr algn="l">
              <a:spcBef>
                <a:spcPct val="50000"/>
              </a:spcBef>
            </a:pPr>
            <a:r>
              <a:rPr lang="es-ES" dirty="0"/>
              <a:t>Una población se divide en subgrupos denominados estratos y se selecciona una muestra de cada uno</a:t>
            </a:r>
          </a:p>
        </p:txBody>
      </p:sp>
      <p:graphicFrame>
        <p:nvGraphicFramePr>
          <p:cNvPr id="24" name="23 Tabla"/>
          <p:cNvGraphicFramePr>
            <a:graphicFrameLocks noGrp="1"/>
          </p:cNvGraphicFramePr>
          <p:nvPr>
            <p:extLst>
              <p:ext uri="{D42A27DB-BD31-4B8C-83A1-F6EECF244321}">
                <p14:modId xmlns:p14="http://schemas.microsoft.com/office/powerpoint/2010/main" val="1062064772"/>
              </p:ext>
            </p:extLst>
          </p:nvPr>
        </p:nvGraphicFramePr>
        <p:xfrm>
          <a:off x="1331640" y="2996952"/>
          <a:ext cx="6096000" cy="296672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pPr algn="ctr"/>
                      <a:r>
                        <a:rPr lang="es-ES" sz="1500" dirty="0" smtClean="0"/>
                        <a:t>Estrato</a:t>
                      </a:r>
                      <a:endParaRPr lang="es-CL" sz="1500" dirty="0"/>
                    </a:p>
                  </a:txBody>
                  <a:tcPr/>
                </a:tc>
                <a:tc>
                  <a:txBody>
                    <a:bodyPr/>
                    <a:lstStyle/>
                    <a:p>
                      <a:pPr algn="ctr"/>
                      <a:r>
                        <a:rPr lang="es-ES" sz="1500" dirty="0" smtClean="0"/>
                        <a:t>Edades</a:t>
                      </a:r>
                      <a:endParaRPr lang="es-CL" sz="1500" dirty="0"/>
                    </a:p>
                  </a:txBody>
                  <a:tcPr/>
                </a:tc>
                <a:tc>
                  <a:txBody>
                    <a:bodyPr/>
                    <a:lstStyle/>
                    <a:p>
                      <a:pPr algn="ctr"/>
                      <a:r>
                        <a:rPr lang="es-ES" sz="1500" dirty="0" smtClean="0"/>
                        <a:t>N</a:t>
                      </a:r>
                      <a:endParaRPr lang="es-CL" sz="1500" dirty="0"/>
                    </a:p>
                  </a:txBody>
                  <a:tcPr/>
                </a:tc>
                <a:tc>
                  <a:txBody>
                    <a:bodyPr/>
                    <a:lstStyle/>
                    <a:p>
                      <a:pPr algn="ctr"/>
                      <a:r>
                        <a:rPr lang="es-ES" sz="1500" dirty="0" smtClean="0"/>
                        <a:t>%</a:t>
                      </a:r>
                      <a:endParaRPr lang="es-CL" sz="1500" dirty="0"/>
                    </a:p>
                  </a:txBody>
                  <a:tcPr/>
                </a:tc>
                <a:tc>
                  <a:txBody>
                    <a:bodyPr/>
                    <a:lstStyle/>
                    <a:p>
                      <a:pPr algn="ctr"/>
                      <a:r>
                        <a:rPr lang="es-ES" sz="1500" dirty="0" smtClean="0"/>
                        <a:t>Muestra n</a:t>
                      </a:r>
                      <a:endParaRPr lang="es-CL" sz="1500" dirty="0"/>
                    </a:p>
                  </a:txBody>
                  <a:tcPr/>
                </a:tc>
              </a:tr>
              <a:tr h="370840">
                <a:tc>
                  <a:txBody>
                    <a:bodyPr/>
                    <a:lstStyle/>
                    <a:p>
                      <a:r>
                        <a:rPr lang="es-ES" dirty="0" smtClean="0"/>
                        <a:t>1</a:t>
                      </a:r>
                      <a:endParaRPr lang="es-CL" dirty="0"/>
                    </a:p>
                  </a:txBody>
                  <a:tcPr/>
                </a:tc>
                <a:tc>
                  <a:txBody>
                    <a:bodyPr/>
                    <a:lstStyle/>
                    <a:p>
                      <a:r>
                        <a:rPr lang="es-ES" dirty="0" smtClean="0"/>
                        <a:t>18-25</a:t>
                      </a:r>
                      <a:endParaRPr lang="es-CL" dirty="0"/>
                    </a:p>
                  </a:txBody>
                  <a:tcPr/>
                </a:tc>
                <a:tc>
                  <a:txBody>
                    <a:bodyPr/>
                    <a:lstStyle/>
                    <a:p>
                      <a:r>
                        <a:rPr lang="es-ES" dirty="0" smtClean="0"/>
                        <a:t>250</a:t>
                      </a:r>
                      <a:endParaRPr lang="es-CL" dirty="0"/>
                    </a:p>
                  </a:txBody>
                  <a:tcPr/>
                </a:tc>
                <a:tc>
                  <a:txBody>
                    <a:bodyPr/>
                    <a:lstStyle/>
                    <a:p>
                      <a:r>
                        <a:rPr lang="es-ES" dirty="0" smtClean="0"/>
                        <a:t>8,33%</a:t>
                      </a:r>
                      <a:endParaRPr lang="es-CL" dirty="0"/>
                    </a:p>
                  </a:txBody>
                  <a:tcPr/>
                </a:tc>
                <a:tc>
                  <a:txBody>
                    <a:bodyPr/>
                    <a:lstStyle/>
                    <a:p>
                      <a:r>
                        <a:rPr lang="es-ES" dirty="0" smtClean="0"/>
                        <a:t>8</a:t>
                      </a:r>
                      <a:endParaRPr lang="es-CL" dirty="0"/>
                    </a:p>
                  </a:txBody>
                  <a:tcPr/>
                </a:tc>
              </a:tr>
              <a:tr h="370840">
                <a:tc>
                  <a:txBody>
                    <a:bodyPr/>
                    <a:lstStyle/>
                    <a:p>
                      <a:r>
                        <a:rPr lang="es-ES" dirty="0" smtClean="0"/>
                        <a:t>2</a:t>
                      </a:r>
                      <a:endParaRPr lang="es-CL" dirty="0"/>
                    </a:p>
                  </a:txBody>
                  <a:tcPr/>
                </a:tc>
                <a:tc>
                  <a:txBody>
                    <a:bodyPr/>
                    <a:lstStyle/>
                    <a:p>
                      <a:r>
                        <a:rPr lang="es-ES" dirty="0" smtClean="0"/>
                        <a:t>26-30</a:t>
                      </a:r>
                      <a:endParaRPr lang="es-CL" dirty="0"/>
                    </a:p>
                  </a:txBody>
                  <a:tcPr/>
                </a:tc>
                <a:tc>
                  <a:txBody>
                    <a:bodyPr/>
                    <a:lstStyle/>
                    <a:p>
                      <a:r>
                        <a:rPr lang="es-ES" dirty="0" smtClean="0"/>
                        <a:t>300</a:t>
                      </a:r>
                      <a:endParaRPr lang="es-CL" dirty="0"/>
                    </a:p>
                  </a:txBody>
                  <a:tcPr/>
                </a:tc>
                <a:tc>
                  <a:txBody>
                    <a:bodyPr/>
                    <a:lstStyle/>
                    <a:p>
                      <a:r>
                        <a:rPr lang="es-ES" dirty="0" smtClean="0"/>
                        <a:t>10%</a:t>
                      </a:r>
                      <a:endParaRPr lang="es-CL" dirty="0"/>
                    </a:p>
                  </a:txBody>
                  <a:tcPr/>
                </a:tc>
                <a:tc>
                  <a:txBody>
                    <a:bodyPr/>
                    <a:lstStyle/>
                    <a:p>
                      <a:r>
                        <a:rPr lang="es-ES" dirty="0" smtClean="0"/>
                        <a:t>10</a:t>
                      </a:r>
                      <a:endParaRPr lang="es-CL" dirty="0"/>
                    </a:p>
                  </a:txBody>
                  <a:tcPr/>
                </a:tc>
              </a:tr>
              <a:tr h="370840">
                <a:tc>
                  <a:txBody>
                    <a:bodyPr/>
                    <a:lstStyle/>
                    <a:p>
                      <a:r>
                        <a:rPr lang="es-ES" dirty="0" smtClean="0"/>
                        <a:t>3</a:t>
                      </a:r>
                      <a:endParaRPr lang="es-CL" dirty="0"/>
                    </a:p>
                  </a:txBody>
                  <a:tcPr/>
                </a:tc>
                <a:tc>
                  <a:txBody>
                    <a:bodyPr/>
                    <a:lstStyle/>
                    <a:p>
                      <a:r>
                        <a:rPr lang="es-ES" dirty="0" smtClean="0"/>
                        <a:t>31-36</a:t>
                      </a:r>
                      <a:endParaRPr lang="es-CL" dirty="0"/>
                    </a:p>
                  </a:txBody>
                  <a:tcPr/>
                </a:tc>
                <a:tc>
                  <a:txBody>
                    <a:bodyPr/>
                    <a:lstStyle/>
                    <a:p>
                      <a:r>
                        <a:rPr lang="es-ES" dirty="0" smtClean="0"/>
                        <a:t>400</a:t>
                      </a:r>
                      <a:endParaRPr lang="es-CL" dirty="0"/>
                    </a:p>
                  </a:txBody>
                  <a:tcPr/>
                </a:tc>
                <a:tc>
                  <a:txBody>
                    <a:bodyPr/>
                    <a:lstStyle/>
                    <a:p>
                      <a:r>
                        <a:rPr lang="es-ES" dirty="0" smtClean="0"/>
                        <a:t>13,33%</a:t>
                      </a:r>
                      <a:endParaRPr lang="es-CL" dirty="0"/>
                    </a:p>
                  </a:txBody>
                  <a:tcPr/>
                </a:tc>
                <a:tc>
                  <a:txBody>
                    <a:bodyPr/>
                    <a:lstStyle/>
                    <a:p>
                      <a:r>
                        <a:rPr lang="es-ES" dirty="0" smtClean="0"/>
                        <a:t>13</a:t>
                      </a:r>
                      <a:endParaRPr lang="es-CL" dirty="0"/>
                    </a:p>
                  </a:txBody>
                  <a:tcPr/>
                </a:tc>
              </a:tr>
              <a:tr h="370840">
                <a:tc>
                  <a:txBody>
                    <a:bodyPr/>
                    <a:lstStyle/>
                    <a:p>
                      <a:r>
                        <a:rPr lang="es-ES" dirty="0" smtClean="0"/>
                        <a:t>4</a:t>
                      </a:r>
                      <a:endParaRPr lang="es-CL" dirty="0"/>
                    </a:p>
                  </a:txBody>
                  <a:tcPr/>
                </a:tc>
                <a:tc>
                  <a:txBody>
                    <a:bodyPr/>
                    <a:lstStyle/>
                    <a:p>
                      <a:r>
                        <a:rPr lang="es-ES" dirty="0" smtClean="0"/>
                        <a:t>37-42</a:t>
                      </a:r>
                      <a:endParaRPr lang="es-CL" dirty="0"/>
                    </a:p>
                  </a:txBody>
                  <a:tcPr/>
                </a:tc>
                <a:tc>
                  <a:txBody>
                    <a:bodyPr/>
                    <a:lstStyle/>
                    <a:p>
                      <a:r>
                        <a:rPr lang="es-ES" dirty="0" smtClean="0"/>
                        <a:t>500</a:t>
                      </a:r>
                      <a:endParaRPr lang="es-CL" dirty="0"/>
                    </a:p>
                  </a:txBody>
                  <a:tcPr/>
                </a:tc>
                <a:tc>
                  <a:txBody>
                    <a:bodyPr/>
                    <a:lstStyle/>
                    <a:p>
                      <a:r>
                        <a:rPr lang="es-ES" dirty="0" smtClean="0"/>
                        <a:t>16,6%</a:t>
                      </a:r>
                      <a:endParaRPr lang="es-CL" dirty="0"/>
                    </a:p>
                  </a:txBody>
                  <a:tcPr/>
                </a:tc>
                <a:tc>
                  <a:txBody>
                    <a:bodyPr/>
                    <a:lstStyle/>
                    <a:p>
                      <a:r>
                        <a:rPr lang="es-ES" dirty="0" smtClean="0"/>
                        <a:t>17</a:t>
                      </a:r>
                      <a:endParaRPr lang="es-CL" dirty="0"/>
                    </a:p>
                  </a:txBody>
                  <a:tcPr/>
                </a:tc>
              </a:tr>
              <a:tr h="370840">
                <a:tc>
                  <a:txBody>
                    <a:bodyPr/>
                    <a:lstStyle/>
                    <a:p>
                      <a:r>
                        <a:rPr lang="es-ES" dirty="0" smtClean="0"/>
                        <a:t>5</a:t>
                      </a:r>
                      <a:endParaRPr lang="es-CL" dirty="0"/>
                    </a:p>
                  </a:txBody>
                  <a:tcPr/>
                </a:tc>
                <a:tc>
                  <a:txBody>
                    <a:bodyPr/>
                    <a:lstStyle/>
                    <a:p>
                      <a:r>
                        <a:rPr lang="es-ES" dirty="0" smtClean="0"/>
                        <a:t>43-50</a:t>
                      </a:r>
                      <a:endParaRPr lang="es-CL" dirty="0"/>
                    </a:p>
                  </a:txBody>
                  <a:tcPr/>
                </a:tc>
                <a:tc>
                  <a:txBody>
                    <a:bodyPr/>
                    <a:lstStyle/>
                    <a:p>
                      <a:r>
                        <a:rPr lang="es-ES" dirty="0" smtClean="0"/>
                        <a:t>800</a:t>
                      </a:r>
                      <a:endParaRPr lang="es-CL" dirty="0"/>
                    </a:p>
                  </a:txBody>
                  <a:tcPr/>
                </a:tc>
                <a:tc>
                  <a:txBody>
                    <a:bodyPr/>
                    <a:lstStyle/>
                    <a:p>
                      <a:r>
                        <a:rPr lang="es-ES" dirty="0" smtClean="0"/>
                        <a:t>26,6%</a:t>
                      </a:r>
                      <a:endParaRPr lang="es-CL" dirty="0"/>
                    </a:p>
                  </a:txBody>
                  <a:tcPr/>
                </a:tc>
                <a:tc>
                  <a:txBody>
                    <a:bodyPr/>
                    <a:lstStyle/>
                    <a:p>
                      <a:r>
                        <a:rPr lang="es-ES" dirty="0" smtClean="0"/>
                        <a:t>27</a:t>
                      </a:r>
                      <a:endParaRPr lang="es-CL" dirty="0"/>
                    </a:p>
                  </a:txBody>
                  <a:tcPr/>
                </a:tc>
              </a:tr>
              <a:tr h="370840">
                <a:tc>
                  <a:txBody>
                    <a:bodyPr/>
                    <a:lstStyle/>
                    <a:p>
                      <a:r>
                        <a:rPr lang="es-ES" dirty="0" smtClean="0"/>
                        <a:t>6</a:t>
                      </a:r>
                      <a:endParaRPr lang="es-CL" dirty="0"/>
                    </a:p>
                  </a:txBody>
                  <a:tcPr/>
                </a:tc>
                <a:tc>
                  <a:txBody>
                    <a:bodyPr/>
                    <a:lstStyle/>
                    <a:p>
                      <a:r>
                        <a:rPr lang="es-ES" dirty="0" smtClean="0"/>
                        <a:t>50 y +</a:t>
                      </a:r>
                      <a:endParaRPr lang="es-CL" dirty="0"/>
                    </a:p>
                  </a:txBody>
                  <a:tcPr/>
                </a:tc>
                <a:tc>
                  <a:txBody>
                    <a:bodyPr/>
                    <a:lstStyle/>
                    <a:p>
                      <a:r>
                        <a:rPr lang="es-ES" dirty="0" smtClean="0"/>
                        <a:t>750</a:t>
                      </a:r>
                      <a:endParaRPr lang="es-CL" dirty="0"/>
                    </a:p>
                  </a:txBody>
                  <a:tcPr/>
                </a:tc>
                <a:tc>
                  <a:txBody>
                    <a:bodyPr/>
                    <a:lstStyle/>
                    <a:p>
                      <a:r>
                        <a:rPr lang="es-ES" dirty="0" smtClean="0"/>
                        <a:t>25%</a:t>
                      </a:r>
                      <a:endParaRPr lang="es-CL" dirty="0"/>
                    </a:p>
                  </a:txBody>
                  <a:tcPr/>
                </a:tc>
                <a:tc>
                  <a:txBody>
                    <a:bodyPr/>
                    <a:lstStyle/>
                    <a:p>
                      <a:r>
                        <a:rPr lang="es-ES" dirty="0" smtClean="0"/>
                        <a:t>25</a:t>
                      </a:r>
                      <a:endParaRPr lang="es-CL" dirty="0"/>
                    </a:p>
                  </a:txBody>
                  <a:tcPr/>
                </a:tc>
              </a:tr>
              <a:tr h="370840">
                <a:tc>
                  <a:txBody>
                    <a:bodyPr/>
                    <a:lstStyle/>
                    <a:p>
                      <a:r>
                        <a:rPr lang="es-ES" dirty="0" smtClean="0"/>
                        <a:t>Total</a:t>
                      </a:r>
                      <a:endParaRPr lang="es-CL" dirty="0"/>
                    </a:p>
                  </a:txBody>
                  <a:tcPr/>
                </a:tc>
                <a:tc>
                  <a:txBody>
                    <a:bodyPr/>
                    <a:lstStyle/>
                    <a:p>
                      <a:endParaRPr lang="es-CL" dirty="0"/>
                    </a:p>
                  </a:txBody>
                  <a:tcPr/>
                </a:tc>
                <a:tc>
                  <a:txBody>
                    <a:bodyPr/>
                    <a:lstStyle/>
                    <a:p>
                      <a:r>
                        <a:rPr lang="es-ES" dirty="0" smtClean="0"/>
                        <a:t>3000</a:t>
                      </a:r>
                      <a:endParaRPr lang="es-CL" dirty="0"/>
                    </a:p>
                  </a:txBody>
                  <a:tcPr/>
                </a:tc>
                <a:tc>
                  <a:txBody>
                    <a:bodyPr/>
                    <a:lstStyle/>
                    <a:p>
                      <a:r>
                        <a:rPr lang="es-ES" dirty="0" smtClean="0"/>
                        <a:t>100%</a:t>
                      </a:r>
                      <a:endParaRPr lang="es-CL" dirty="0"/>
                    </a:p>
                  </a:txBody>
                  <a:tcPr/>
                </a:tc>
                <a:tc>
                  <a:txBody>
                    <a:bodyPr/>
                    <a:lstStyle/>
                    <a:p>
                      <a:r>
                        <a:rPr lang="es-ES" dirty="0" smtClean="0"/>
                        <a:t>100</a:t>
                      </a:r>
                      <a:endParaRPr lang="es-CL" dirty="0"/>
                    </a:p>
                  </a:txBody>
                  <a:tcPr/>
                </a:tc>
              </a:tr>
            </a:tbl>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680" y="0"/>
            <a:ext cx="8795320" cy="1143000"/>
          </a:xfrm>
        </p:spPr>
        <p:txBody>
          <a:bodyPr>
            <a:normAutofit/>
          </a:bodyPr>
          <a:lstStyle/>
          <a:p>
            <a:r>
              <a:rPr lang="es-ES" sz="3000" dirty="0" smtClean="0"/>
              <a:t>Muestreo aleatorio por conglomerados:</a:t>
            </a:r>
            <a:endParaRPr lang="es-CL" sz="3000" dirty="0"/>
          </a:p>
        </p:txBody>
      </p:sp>
      <p:sp>
        <p:nvSpPr>
          <p:cNvPr id="7" name="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9" name="8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1" name="10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2" name="11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3" name="12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4" name="13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20" name="19 CuadroTexto"/>
          <p:cNvSpPr txBox="1"/>
          <p:nvPr/>
        </p:nvSpPr>
        <p:spPr>
          <a:xfrm>
            <a:off x="1835696" y="2204864"/>
            <a:ext cx="1296144" cy="369332"/>
          </a:xfrm>
          <a:prstGeom prst="rect">
            <a:avLst/>
          </a:prstGeom>
          <a:noFill/>
        </p:spPr>
        <p:txBody>
          <a:bodyPr wrap="square" rtlCol="0">
            <a:spAutoFit/>
          </a:bodyPr>
          <a:lstStyle/>
          <a:p>
            <a:r>
              <a:rPr lang="es-ES" b="1" dirty="0" smtClean="0">
                <a:solidFill>
                  <a:schemeClr val="bg1"/>
                </a:solidFill>
              </a:rPr>
              <a:t>Objetivos</a:t>
            </a:r>
            <a:endParaRPr lang="es-CL" b="1" dirty="0">
              <a:solidFill>
                <a:schemeClr val="bg1"/>
              </a:solidFill>
            </a:endParaRPr>
          </a:p>
        </p:txBody>
      </p:sp>
      <p:sp>
        <p:nvSpPr>
          <p:cNvPr id="21" name="20 CuadroTexto"/>
          <p:cNvSpPr txBox="1"/>
          <p:nvPr/>
        </p:nvSpPr>
        <p:spPr>
          <a:xfrm>
            <a:off x="3419872" y="3501008"/>
            <a:ext cx="2664296" cy="646331"/>
          </a:xfrm>
          <a:prstGeom prst="rect">
            <a:avLst/>
          </a:prstGeom>
          <a:noFill/>
        </p:spPr>
        <p:txBody>
          <a:bodyPr wrap="square" rtlCol="0">
            <a:spAutoFit/>
          </a:bodyPr>
          <a:lstStyle/>
          <a:p>
            <a:r>
              <a:rPr lang="es-ES" b="1" dirty="0" smtClean="0"/>
              <a:t>Ejemplo del IPC en áreas urbanas</a:t>
            </a:r>
            <a:endParaRPr lang="es-CL" b="1" dirty="0" smtClean="0"/>
          </a:p>
        </p:txBody>
      </p:sp>
      <p:sp>
        <p:nvSpPr>
          <p:cNvPr id="23" name="22 CuadroTexto"/>
          <p:cNvSpPr txBox="1"/>
          <p:nvPr/>
        </p:nvSpPr>
        <p:spPr>
          <a:xfrm>
            <a:off x="6084168" y="2204864"/>
            <a:ext cx="1224136" cy="369332"/>
          </a:xfrm>
          <a:prstGeom prst="rect">
            <a:avLst/>
          </a:prstGeom>
          <a:noFill/>
        </p:spPr>
        <p:txBody>
          <a:bodyPr wrap="square" rtlCol="0">
            <a:spAutoFit/>
          </a:bodyPr>
          <a:lstStyle/>
          <a:p>
            <a:r>
              <a:rPr lang="es-ES" b="1" dirty="0" smtClean="0">
                <a:solidFill>
                  <a:schemeClr val="bg1"/>
                </a:solidFill>
              </a:rPr>
              <a:t>Modelos</a:t>
            </a:r>
            <a:endParaRPr lang="es-CL" b="1" dirty="0">
              <a:solidFill>
                <a:schemeClr val="bg1"/>
              </a:solidFill>
            </a:endParaRPr>
          </a:p>
        </p:txBody>
      </p:sp>
      <p:sp>
        <p:nvSpPr>
          <p:cNvPr id="16" name="15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7" name="Text Box 67"/>
          <p:cNvSpPr txBox="1">
            <a:spLocks noChangeArrowheads="1"/>
          </p:cNvSpPr>
          <p:nvPr/>
        </p:nvSpPr>
        <p:spPr bwMode="auto">
          <a:xfrm>
            <a:off x="179512" y="2060848"/>
            <a:ext cx="7416800" cy="915988"/>
          </a:xfrm>
          <a:prstGeom prst="rect">
            <a:avLst/>
          </a:prstGeom>
          <a:noFill/>
          <a:ln w="9525">
            <a:noFill/>
            <a:miter lim="800000"/>
            <a:headEnd/>
            <a:tailEnd/>
          </a:ln>
          <a:effectLst/>
        </p:spPr>
        <p:txBody>
          <a:bodyPr>
            <a:spAutoFit/>
          </a:bodyPr>
          <a:lstStyle/>
          <a:p>
            <a:pPr algn="l">
              <a:spcBef>
                <a:spcPct val="50000"/>
              </a:spcBef>
            </a:pPr>
            <a:r>
              <a:rPr lang="es-ES" dirty="0"/>
              <a:t>Se divide a la población en estratos (subunidades) se selecciona con  que subunidades se va a trabajar y de las unidades seleccionadas, se toma una muestra </a:t>
            </a:r>
            <a:r>
              <a:rPr lang="es-ES" dirty="0" smtClean="0"/>
              <a:t>aleatoriamente.</a:t>
            </a:r>
            <a:endParaRPr lang="es-E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680" y="0"/>
            <a:ext cx="8795320" cy="1143000"/>
          </a:xfrm>
        </p:spPr>
        <p:txBody>
          <a:bodyPr>
            <a:normAutofit/>
          </a:bodyPr>
          <a:lstStyle/>
          <a:p>
            <a:r>
              <a:rPr lang="es-ES" sz="3000" dirty="0" smtClean="0"/>
              <a:t>Conceptos relevantes:</a:t>
            </a:r>
            <a:endParaRPr lang="es-CL" sz="3000" dirty="0"/>
          </a:p>
        </p:txBody>
      </p:sp>
      <p:sp>
        <p:nvSpPr>
          <p:cNvPr id="7" name="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9" name="8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1" name="10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2" name="11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3" name="12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4" name="13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20" name="19 CuadroTexto"/>
          <p:cNvSpPr txBox="1"/>
          <p:nvPr/>
        </p:nvSpPr>
        <p:spPr>
          <a:xfrm>
            <a:off x="1835696" y="2204864"/>
            <a:ext cx="1296144" cy="369332"/>
          </a:xfrm>
          <a:prstGeom prst="rect">
            <a:avLst/>
          </a:prstGeom>
          <a:noFill/>
        </p:spPr>
        <p:txBody>
          <a:bodyPr wrap="square" rtlCol="0">
            <a:spAutoFit/>
          </a:bodyPr>
          <a:lstStyle/>
          <a:p>
            <a:r>
              <a:rPr lang="es-ES" b="1" dirty="0" smtClean="0">
                <a:solidFill>
                  <a:schemeClr val="bg1"/>
                </a:solidFill>
              </a:rPr>
              <a:t>Objetivos</a:t>
            </a:r>
            <a:endParaRPr lang="es-CL" b="1" dirty="0">
              <a:solidFill>
                <a:schemeClr val="bg1"/>
              </a:solidFill>
            </a:endParaRPr>
          </a:p>
        </p:txBody>
      </p:sp>
      <p:sp>
        <p:nvSpPr>
          <p:cNvPr id="23" name="22 CuadroTexto"/>
          <p:cNvSpPr txBox="1"/>
          <p:nvPr/>
        </p:nvSpPr>
        <p:spPr>
          <a:xfrm>
            <a:off x="6084168" y="2204864"/>
            <a:ext cx="1224136" cy="369332"/>
          </a:xfrm>
          <a:prstGeom prst="rect">
            <a:avLst/>
          </a:prstGeom>
          <a:noFill/>
        </p:spPr>
        <p:txBody>
          <a:bodyPr wrap="square" rtlCol="0">
            <a:spAutoFit/>
          </a:bodyPr>
          <a:lstStyle/>
          <a:p>
            <a:r>
              <a:rPr lang="es-ES" b="1" dirty="0" smtClean="0">
                <a:solidFill>
                  <a:schemeClr val="bg1"/>
                </a:solidFill>
              </a:rPr>
              <a:t>Modelos</a:t>
            </a:r>
            <a:endParaRPr lang="es-CL" b="1" dirty="0">
              <a:solidFill>
                <a:schemeClr val="bg1"/>
              </a:solidFill>
            </a:endParaRPr>
          </a:p>
        </p:txBody>
      </p:sp>
      <p:sp>
        <p:nvSpPr>
          <p:cNvPr id="16" name="15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5" name="14 CuadroTexto"/>
          <p:cNvSpPr txBox="1"/>
          <p:nvPr/>
        </p:nvSpPr>
        <p:spPr>
          <a:xfrm>
            <a:off x="539552" y="1340768"/>
            <a:ext cx="7416824" cy="5078314"/>
          </a:xfrm>
          <a:prstGeom prst="rect">
            <a:avLst/>
          </a:prstGeom>
          <a:noFill/>
        </p:spPr>
        <p:txBody>
          <a:bodyPr wrap="square" rtlCol="0">
            <a:spAutoFit/>
          </a:bodyPr>
          <a:lstStyle/>
          <a:p>
            <a:r>
              <a:rPr lang="es-ES" b="1" dirty="0" smtClean="0"/>
              <a:t>Parámetro: </a:t>
            </a:r>
            <a:r>
              <a:rPr lang="es-ES" dirty="0" smtClean="0"/>
              <a:t>nº que describe una característica de la población. Normalmente es desconocido y único ya que se refiere a 1 característica de la toda la población. [</a:t>
            </a:r>
            <a:r>
              <a:rPr lang="es-ES" dirty="0" err="1" smtClean="0"/>
              <a:t>Núm</a:t>
            </a:r>
            <a:r>
              <a:rPr lang="es-ES" dirty="0" smtClean="0"/>
              <a:t> de mujeres jefas de hogar en el Censo 2002]</a:t>
            </a:r>
          </a:p>
          <a:p>
            <a:endParaRPr lang="es-ES" dirty="0" smtClean="0"/>
          </a:p>
          <a:p>
            <a:r>
              <a:rPr lang="es-ES" b="1" dirty="0" smtClean="0"/>
              <a:t>Estadístico: </a:t>
            </a:r>
            <a:r>
              <a:rPr lang="es-ES" dirty="0" smtClean="0"/>
              <a:t>nº que se puede calcular a partir de los datos de una muestra. Con la muestra podemos calcular el estadístico que nos acercará a conocer como es la población. Existen infinitos valores de un estadístico como muestras posibles. [</a:t>
            </a:r>
            <a:r>
              <a:rPr lang="es-ES" dirty="0" err="1" smtClean="0"/>
              <a:t>Núm</a:t>
            </a:r>
            <a:r>
              <a:rPr lang="es-ES" dirty="0" smtClean="0"/>
              <a:t> de mujeres jefas de hogar en la encuesta CASEN 2011]</a:t>
            </a:r>
          </a:p>
          <a:p>
            <a:endParaRPr lang="es-ES" dirty="0" smtClean="0"/>
          </a:p>
          <a:p>
            <a:r>
              <a:rPr lang="es-ES" b="1" dirty="0" smtClean="0"/>
              <a:t>El Estadístico se calcula para poder estimar los parámetros.</a:t>
            </a:r>
          </a:p>
          <a:p>
            <a:endParaRPr lang="es-ES" b="1" dirty="0" smtClean="0"/>
          </a:p>
          <a:p>
            <a:r>
              <a:rPr lang="es-ES" b="1" dirty="0" smtClean="0"/>
              <a:t>Parámetro = Estadístico± error</a:t>
            </a:r>
          </a:p>
          <a:p>
            <a:endParaRPr lang="es-ES" b="1" dirty="0" smtClean="0"/>
          </a:p>
          <a:p>
            <a:r>
              <a:rPr lang="es-ES" b="1" dirty="0" smtClean="0"/>
              <a:t>Intervalo de confianza: </a:t>
            </a:r>
            <a:r>
              <a:rPr lang="es-ES" dirty="0" smtClean="0"/>
              <a:t>es un conjunto de valores obtenido a partir de los datos </a:t>
            </a:r>
            <a:r>
              <a:rPr lang="es-ES" dirty="0" err="1" smtClean="0"/>
              <a:t>muestrales</a:t>
            </a:r>
            <a:r>
              <a:rPr lang="es-ES" dirty="0" smtClean="0"/>
              <a:t> en el que hay una determinada probabilidad de que se encuentre el parámetro.</a:t>
            </a:r>
            <a:endParaRPr lang="es-CL" b="1"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680" y="0"/>
            <a:ext cx="8795320" cy="1143000"/>
          </a:xfrm>
        </p:spPr>
        <p:txBody>
          <a:bodyPr>
            <a:normAutofit/>
          </a:bodyPr>
          <a:lstStyle/>
          <a:p>
            <a:r>
              <a:rPr lang="es-ES" dirty="0" smtClean="0"/>
              <a:t>Asimetría y </a:t>
            </a:r>
            <a:r>
              <a:rPr lang="es-ES" dirty="0" err="1" smtClean="0"/>
              <a:t>curtosis</a:t>
            </a:r>
            <a:r>
              <a:rPr lang="es-ES" dirty="0" smtClean="0"/>
              <a:t>:</a:t>
            </a:r>
            <a:endParaRPr lang="es-CL" dirty="0"/>
          </a:p>
        </p:txBody>
      </p:sp>
      <p:sp>
        <p:nvSpPr>
          <p:cNvPr id="7" name="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9" name="8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1" name="10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2" name="11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3" name="12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4" name="13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20" name="19 CuadroTexto"/>
          <p:cNvSpPr txBox="1"/>
          <p:nvPr/>
        </p:nvSpPr>
        <p:spPr>
          <a:xfrm>
            <a:off x="1835696" y="2204864"/>
            <a:ext cx="1296144" cy="369332"/>
          </a:xfrm>
          <a:prstGeom prst="rect">
            <a:avLst/>
          </a:prstGeom>
          <a:noFill/>
        </p:spPr>
        <p:txBody>
          <a:bodyPr wrap="square" rtlCol="0">
            <a:spAutoFit/>
          </a:bodyPr>
          <a:lstStyle/>
          <a:p>
            <a:r>
              <a:rPr lang="es-ES" b="1" dirty="0" smtClean="0">
                <a:solidFill>
                  <a:schemeClr val="bg1"/>
                </a:solidFill>
              </a:rPr>
              <a:t>Objetivos</a:t>
            </a:r>
            <a:endParaRPr lang="es-CL" b="1" dirty="0">
              <a:solidFill>
                <a:schemeClr val="bg1"/>
              </a:solidFill>
            </a:endParaRPr>
          </a:p>
        </p:txBody>
      </p:sp>
      <p:sp>
        <p:nvSpPr>
          <p:cNvPr id="21" name="20 CuadroTexto"/>
          <p:cNvSpPr txBox="1"/>
          <p:nvPr/>
        </p:nvSpPr>
        <p:spPr>
          <a:xfrm>
            <a:off x="3923928" y="2204864"/>
            <a:ext cx="1296144" cy="369332"/>
          </a:xfrm>
          <a:prstGeom prst="rect">
            <a:avLst/>
          </a:prstGeom>
          <a:noFill/>
        </p:spPr>
        <p:txBody>
          <a:bodyPr wrap="square" rtlCol="0">
            <a:spAutoFit/>
          </a:bodyPr>
          <a:lstStyle/>
          <a:p>
            <a:r>
              <a:rPr lang="es-ES" b="1" dirty="0" smtClean="0">
                <a:solidFill>
                  <a:schemeClr val="bg1"/>
                </a:solidFill>
              </a:rPr>
              <a:t>Hipótesis</a:t>
            </a:r>
            <a:endParaRPr lang="es-CL" b="1" dirty="0" smtClean="0">
              <a:solidFill>
                <a:schemeClr val="bg1"/>
              </a:solidFill>
            </a:endParaRPr>
          </a:p>
        </p:txBody>
      </p:sp>
      <p:sp>
        <p:nvSpPr>
          <p:cNvPr id="23" name="22 CuadroTexto"/>
          <p:cNvSpPr txBox="1"/>
          <p:nvPr/>
        </p:nvSpPr>
        <p:spPr>
          <a:xfrm>
            <a:off x="6084168" y="2204864"/>
            <a:ext cx="1224136" cy="369332"/>
          </a:xfrm>
          <a:prstGeom prst="rect">
            <a:avLst/>
          </a:prstGeom>
          <a:noFill/>
        </p:spPr>
        <p:txBody>
          <a:bodyPr wrap="square" rtlCol="0">
            <a:spAutoFit/>
          </a:bodyPr>
          <a:lstStyle/>
          <a:p>
            <a:r>
              <a:rPr lang="es-ES" b="1" dirty="0" smtClean="0">
                <a:solidFill>
                  <a:schemeClr val="bg1"/>
                </a:solidFill>
              </a:rPr>
              <a:t>Modelos</a:t>
            </a:r>
            <a:endParaRPr lang="es-CL" b="1" dirty="0">
              <a:solidFill>
                <a:schemeClr val="bg1"/>
              </a:solidFill>
            </a:endParaRPr>
          </a:p>
        </p:txBody>
      </p:sp>
      <p:sp>
        <p:nvSpPr>
          <p:cNvPr id="16" name="15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7" name="1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pic>
        <p:nvPicPr>
          <p:cNvPr id="2" name="Picture 2"/>
          <p:cNvPicPr>
            <a:picLocks noChangeAspect="1" noChangeArrowheads="1"/>
          </p:cNvPicPr>
          <p:nvPr/>
        </p:nvPicPr>
        <p:blipFill>
          <a:blip r:embed="rId2" cstate="print"/>
          <a:srcRect/>
          <a:stretch>
            <a:fillRect/>
          </a:stretch>
        </p:blipFill>
        <p:spPr bwMode="auto">
          <a:xfrm>
            <a:off x="395536" y="1412776"/>
            <a:ext cx="8064277" cy="462114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Tipos de distribución</a:t>
            </a:r>
            <a:endParaRPr lang="es-ES" dirty="0"/>
          </a:p>
        </p:txBody>
      </p:sp>
      <p:sp>
        <p:nvSpPr>
          <p:cNvPr id="3" name="Marcador de contenido 2"/>
          <p:cNvSpPr>
            <a:spLocks noGrp="1"/>
          </p:cNvSpPr>
          <p:nvPr>
            <p:ph idx="1"/>
          </p:nvPr>
        </p:nvSpPr>
        <p:spPr>
          <a:xfrm>
            <a:off x="457199" y="2209800"/>
            <a:ext cx="8219257" cy="3916363"/>
          </a:xfrm>
        </p:spPr>
        <p:txBody>
          <a:bodyPr/>
          <a:lstStyle/>
          <a:p>
            <a:r>
              <a:rPr lang="es-ES" dirty="0" smtClean="0"/>
              <a:t>La </a:t>
            </a:r>
            <a:r>
              <a:rPr lang="es-ES" b="1" dirty="0" smtClean="0"/>
              <a:t>asimetría</a:t>
            </a:r>
            <a:r>
              <a:rPr lang="es-ES" dirty="0" smtClean="0"/>
              <a:t> indica la manera en que una variable se distribuye respecto de la media aritmética (sin necesidad de representarla gráficamente). Indica si hay el mismo número de elementos a uno y otro lado de la media (negativa (-0), simétrica (0) o positiva (+0) )</a:t>
            </a:r>
          </a:p>
          <a:p>
            <a:r>
              <a:rPr lang="es-ES" dirty="0" smtClean="0"/>
              <a:t>La</a:t>
            </a:r>
            <a:r>
              <a:rPr lang="es-ES" b="1" dirty="0" smtClean="0"/>
              <a:t> </a:t>
            </a:r>
            <a:r>
              <a:rPr lang="es-ES" b="1" dirty="0" err="1" smtClean="0"/>
              <a:t>curtosis</a:t>
            </a:r>
            <a:r>
              <a:rPr lang="es-ES" b="1" dirty="0" smtClean="0"/>
              <a:t> </a:t>
            </a:r>
            <a:r>
              <a:rPr lang="es-ES" dirty="0" smtClean="0"/>
              <a:t>indica el grado de concentración o dispersión de los datos respecto de la media (</a:t>
            </a:r>
            <a:r>
              <a:rPr lang="es-ES" dirty="0" err="1" smtClean="0"/>
              <a:t>leptocurtica</a:t>
            </a:r>
            <a:r>
              <a:rPr lang="es-ES" dirty="0" smtClean="0"/>
              <a:t> (+1), </a:t>
            </a:r>
            <a:r>
              <a:rPr lang="es-ES" dirty="0" err="1" smtClean="0"/>
              <a:t>platocurtica</a:t>
            </a:r>
            <a:r>
              <a:rPr lang="es-ES" dirty="0" smtClean="0"/>
              <a:t> (-0,7); </a:t>
            </a:r>
            <a:r>
              <a:rPr lang="es-ES" dirty="0" err="1" smtClean="0"/>
              <a:t>mesocurtica</a:t>
            </a:r>
            <a:r>
              <a:rPr lang="es-ES" dirty="0" smtClean="0"/>
              <a:t> (1) )</a:t>
            </a:r>
            <a:endParaRPr lang="es-ES" dirty="0"/>
          </a:p>
        </p:txBody>
      </p:sp>
    </p:spTree>
    <p:extLst>
      <p:ext uri="{BB962C8B-B14F-4D97-AF65-F5344CB8AC3E}">
        <p14:creationId xmlns:p14="http://schemas.microsoft.com/office/powerpoint/2010/main" val="5834114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32656"/>
            <a:ext cx="6508377" cy="1143000"/>
          </a:xfrm>
        </p:spPr>
        <p:txBody>
          <a:bodyPr/>
          <a:lstStyle/>
          <a:p>
            <a:r>
              <a:rPr lang="es-ES" dirty="0" smtClean="0"/>
              <a:t>Tipos de error</a:t>
            </a:r>
            <a:endParaRPr lang="es-ES" dirty="0"/>
          </a:p>
        </p:txBody>
      </p:sp>
      <p:sp>
        <p:nvSpPr>
          <p:cNvPr id="3" name="Marcador de contenido 2"/>
          <p:cNvSpPr>
            <a:spLocks noGrp="1"/>
          </p:cNvSpPr>
          <p:nvPr>
            <p:ph idx="1"/>
          </p:nvPr>
        </p:nvSpPr>
        <p:spPr>
          <a:xfrm>
            <a:off x="107504" y="1412776"/>
            <a:ext cx="7848872" cy="3916363"/>
          </a:xfrm>
        </p:spPr>
        <p:txBody>
          <a:bodyPr/>
          <a:lstStyle/>
          <a:p>
            <a:pPr marL="0" indent="0">
              <a:buNone/>
            </a:pPr>
            <a:r>
              <a:rPr lang="es-ES" sz="1600" dirty="0" smtClean="0"/>
              <a:t>El objetivo principal que guía todo el proceso de obtención de datos de calidad es entendida como la minimización de los distintos tipos de error que puedan afectar a la representatividad de los resultados obtenidos.</a:t>
            </a:r>
          </a:p>
          <a:p>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119036424"/>
              </p:ext>
            </p:extLst>
          </p:nvPr>
        </p:nvGraphicFramePr>
        <p:xfrm>
          <a:off x="395536" y="2276872"/>
          <a:ext cx="8424936" cy="4429649"/>
        </p:xfrm>
        <a:graphic>
          <a:graphicData uri="http://schemas.openxmlformats.org/drawingml/2006/table">
            <a:tbl>
              <a:tblPr firstRow="1" bandRow="1">
                <a:tableStyleId>{5C22544A-7EE6-4342-B048-85BDC9FD1C3A}</a:tableStyleId>
              </a:tblPr>
              <a:tblGrid>
                <a:gridCol w="360040"/>
                <a:gridCol w="2716094"/>
                <a:gridCol w="2399626"/>
                <a:gridCol w="1474243"/>
                <a:gridCol w="1474933"/>
              </a:tblGrid>
              <a:tr h="293650">
                <a:tc rowSpan="10">
                  <a:txBody>
                    <a:bodyPr/>
                    <a:lstStyle/>
                    <a:p>
                      <a:pPr algn="ctr"/>
                      <a:r>
                        <a:rPr lang="es-ES" sz="1400" b="0" dirty="0" smtClean="0"/>
                        <a:t>Errores</a:t>
                      </a:r>
                      <a:endParaRPr lang="es-ES" sz="1400" b="0" dirty="0"/>
                    </a:p>
                  </a:txBody>
                  <a:tcPr vert="vert270"/>
                </a:tc>
                <a:tc rowSpan="2">
                  <a:txBody>
                    <a:bodyPr/>
                    <a:lstStyle/>
                    <a:p>
                      <a:pPr algn="ctr"/>
                      <a:r>
                        <a:rPr lang="es-ES" sz="1400" b="0" dirty="0" smtClean="0"/>
                        <a:t>De muestreo</a:t>
                      </a:r>
                      <a:endParaRPr lang="es-ES" sz="1400" b="0" dirty="0"/>
                    </a:p>
                  </a:txBody>
                  <a:tcPr/>
                </a:tc>
                <a:tc gridSpan="3">
                  <a:txBody>
                    <a:bodyPr/>
                    <a:lstStyle/>
                    <a:p>
                      <a:r>
                        <a:rPr lang="es-ES" sz="1400" b="0" dirty="0" smtClean="0"/>
                        <a:t>E. De Selección (se lleva a cabo una mala selección de encuestados- sin aleatoriedad)</a:t>
                      </a:r>
                      <a:endParaRPr lang="es-ES" sz="1400" b="0" dirty="0"/>
                    </a:p>
                  </a:txBody>
                  <a:tcPr/>
                </a:tc>
                <a:tc hMerge="1">
                  <a:txBody>
                    <a:bodyPr/>
                    <a:lstStyle/>
                    <a:p>
                      <a:endParaRPr lang="es-ES" dirty="0"/>
                    </a:p>
                  </a:txBody>
                  <a:tcPr/>
                </a:tc>
                <a:tc hMerge="1">
                  <a:txBody>
                    <a:bodyPr/>
                    <a:lstStyle/>
                    <a:p>
                      <a:endParaRPr lang="es-ES" dirty="0"/>
                    </a:p>
                  </a:txBody>
                  <a:tcPr/>
                </a:tc>
              </a:tr>
              <a:tr h="357275">
                <a:tc vMerge="1">
                  <a:txBody>
                    <a:bodyPr/>
                    <a:lstStyle/>
                    <a:p>
                      <a:endParaRPr lang="es-ES" dirty="0"/>
                    </a:p>
                  </a:txBody>
                  <a:tcPr/>
                </a:tc>
                <a:tc vMerge="1">
                  <a:txBody>
                    <a:bodyPr/>
                    <a:lstStyle/>
                    <a:p>
                      <a:endParaRPr lang="es-ES" dirty="0"/>
                    </a:p>
                  </a:txBody>
                  <a:tcPr/>
                </a:tc>
                <a:tc gridSpan="3">
                  <a:txBody>
                    <a:bodyPr/>
                    <a:lstStyle/>
                    <a:p>
                      <a:r>
                        <a:rPr lang="es-ES" sz="1400" dirty="0" smtClean="0"/>
                        <a:t>E. De estimación (desviación que</a:t>
                      </a:r>
                      <a:r>
                        <a:rPr lang="es-ES" sz="1400" baseline="0" dirty="0" smtClean="0"/>
                        <a:t> se produce por entrevistar a una parte de la población- se reduce aumentando la muestra-)</a:t>
                      </a:r>
                      <a:endParaRPr lang="es-ES" sz="1400" dirty="0"/>
                    </a:p>
                  </a:txBody>
                  <a:tcPr/>
                </a:tc>
                <a:tc hMerge="1">
                  <a:txBody>
                    <a:bodyPr/>
                    <a:lstStyle/>
                    <a:p>
                      <a:endParaRPr lang="es-ES" dirty="0"/>
                    </a:p>
                  </a:txBody>
                  <a:tcPr/>
                </a:tc>
                <a:tc hMerge="1">
                  <a:txBody>
                    <a:bodyPr/>
                    <a:lstStyle/>
                    <a:p>
                      <a:endParaRPr lang="es-ES" dirty="0"/>
                    </a:p>
                  </a:txBody>
                  <a:tcPr/>
                </a:tc>
              </a:tr>
              <a:tr h="357275">
                <a:tc vMerge="1">
                  <a:txBody>
                    <a:bodyPr/>
                    <a:lstStyle/>
                    <a:p>
                      <a:endParaRPr lang="es-ES"/>
                    </a:p>
                  </a:txBody>
                  <a:tcPr/>
                </a:tc>
                <a:tc rowSpan="8">
                  <a:txBody>
                    <a:bodyPr/>
                    <a:lstStyle/>
                    <a:p>
                      <a:pPr algn="ctr"/>
                      <a:r>
                        <a:rPr lang="es-ES" sz="1400" dirty="0" smtClean="0"/>
                        <a:t>E. No</a:t>
                      </a:r>
                      <a:r>
                        <a:rPr lang="es-ES" sz="1400" baseline="0" dirty="0" smtClean="0"/>
                        <a:t> de muestreo</a:t>
                      </a:r>
                      <a:endParaRPr lang="es-ES" sz="1400" dirty="0"/>
                    </a:p>
                  </a:txBody>
                  <a:tcPr/>
                </a:tc>
                <a:tc rowSpan="6">
                  <a:txBody>
                    <a:bodyPr/>
                    <a:lstStyle/>
                    <a:p>
                      <a:r>
                        <a:rPr lang="es-ES" sz="1400" dirty="0" smtClean="0"/>
                        <a:t>De observación</a:t>
                      </a:r>
                      <a:endParaRPr lang="es-ES" sz="1400" dirty="0"/>
                    </a:p>
                  </a:txBody>
                  <a:tcPr/>
                </a:tc>
                <a:tc gridSpan="2">
                  <a:txBody>
                    <a:bodyPr/>
                    <a:lstStyle/>
                    <a:p>
                      <a:r>
                        <a:rPr lang="es-ES" sz="1400" dirty="0" err="1" smtClean="0"/>
                        <a:t>Sobrecobertura</a:t>
                      </a:r>
                      <a:endParaRPr lang="es-ES" sz="1400" dirty="0"/>
                    </a:p>
                  </a:txBody>
                  <a:tcPr/>
                </a:tc>
                <a:tc hMerge="1">
                  <a:txBody>
                    <a:bodyPr/>
                    <a:lstStyle/>
                    <a:p>
                      <a:endParaRPr lang="es-ES" dirty="0"/>
                    </a:p>
                  </a:txBody>
                  <a:tcPr/>
                </a:tc>
              </a:tr>
              <a:tr h="499206">
                <a:tc vMerge="1">
                  <a:txBody>
                    <a:bodyPr/>
                    <a:lstStyle/>
                    <a:p>
                      <a:endParaRPr lang="es-ES" dirty="0"/>
                    </a:p>
                  </a:txBody>
                  <a:tcPr/>
                </a:tc>
                <a:tc vMerge="1">
                  <a:txBody>
                    <a:bodyPr/>
                    <a:lstStyle/>
                    <a:p>
                      <a:endParaRPr lang="es-ES" dirty="0"/>
                    </a:p>
                  </a:txBody>
                  <a:tcPr/>
                </a:tc>
                <a:tc vMerge="1">
                  <a:txBody>
                    <a:bodyPr/>
                    <a:lstStyle/>
                    <a:p>
                      <a:endParaRPr lang="es-ES" dirty="0"/>
                    </a:p>
                  </a:txBody>
                  <a:tcPr/>
                </a:tc>
                <a:tc rowSpan="4">
                  <a:txBody>
                    <a:bodyPr/>
                    <a:lstStyle/>
                    <a:p>
                      <a:r>
                        <a:rPr lang="es-ES" sz="1400" dirty="0" smtClean="0"/>
                        <a:t>Medida</a:t>
                      </a:r>
                      <a:endParaRPr lang="es-ES" sz="1400" dirty="0"/>
                    </a:p>
                  </a:txBody>
                  <a:tcPr/>
                </a:tc>
                <a:tc>
                  <a:txBody>
                    <a:bodyPr/>
                    <a:lstStyle/>
                    <a:p>
                      <a:r>
                        <a:rPr lang="es-ES" sz="1400" dirty="0" smtClean="0"/>
                        <a:t>Entrevistador/Entrevistado</a:t>
                      </a:r>
                      <a:endParaRPr lang="es-ES" sz="1400" dirty="0"/>
                    </a:p>
                  </a:txBody>
                  <a:tcPr/>
                </a:tc>
              </a:tr>
              <a:tr h="357275">
                <a:tc vMerge="1">
                  <a:txBody>
                    <a:bodyPr/>
                    <a:lstStyle/>
                    <a:p>
                      <a:endParaRPr lang="es-ES" dirty="0"/>
                    </a:p>
                  </a:txBody>
                  <a:tcPr/>
                </a:tc>
                <a:tc vMerge="1">
                  <a:txBody>
                    <a:bodyPr/>
                    <a:lstStyle/>
                    <a:p>
                      <a:endParaRPr lang="es-ES" dirty="0"/>
                    </a:p>
                  </a:txBody>
                  <a:tcPr/>
                </a:tc>
                <a:tc vMerge="1">
                  <a:txBody>
                    <a:bodyPr/>
                    <a:lstStyle/>
                    <a:p>
                      <a:endParaRPr lang="es-ES" dirty="0"/>
                    </a:p>
                  </a:txBody>
                  <a:tcPr/>
                </a:tc>
                <a:tc vMerge="1">
                  <a:txBody>
                    <a:bodyPr/>
                    <a:lstStyle/>
                    <a:p>
                      <a:endParaRPr lang="es-ES" dirty="0"/>
                    </a:p>
                  </a:txBody>
                  <a:tcPr/>
                </a:tc>
                <a:tc>
                  <a:txBody>
                    <a:bodyPr/>
                    <a:lstStyle/>
                    <a:p>
                      <a:r>
                        <a:rPr lang="es-ES" sz="1400" dirty="0" smtClean="0"/>
                        <a:t>Instrumento</a:t>
                      </a:r>
                      <a:endParaRPr lang="es-ES" sz="1400" dirty="0"/>
                    </a:p>
                  </a:txBody>
                  <a:tcPr/>
                </a:tc>
              </a:tr>
              <a:tr h="35727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sz="1400" dirty="0"/>
                    </a:p>
                  </a:txBody>
                  <a:tcPr/>
                </a:tc>
                <a:tc>
                  <a:txBody>
                    <a:bodyPr/>
                    <a:lstStyle/>
                    <a:p>
                      <a:r>
                        <a:rPr lang="es-ES" sz="1400" dirty="0" smtClean="0"/>
                        <a:t>Recogida</a:t>
                      </a:r>
                      <a:endParaRPr lang="es-ES" sz="1400" dirty="0"/>
                    </a:p>
                  </a:txBody>
                  <a:tcPr/>
                </a:tc>
              </a:tr>
              <a:tr h="35727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sz="1400" dirty="0"/>
                    </a:p>
                  </a:txBody>
                  <a:tcPr/>
                </a:tc>
                <a:tc>
                  <a:txBody>
                    <a:bodyPr/>
                    <a:lstStyle/>
                    <a:p>
                      <a:r>
                        <a:rPr lang="es-ES" sz="1400" dirty="0" smtClean="0"/>
                        <a:t>Situación </a:t>
                      </a:r>
                      <a:endParaRPr lang="es-ES" sz="1400" dirty="0"/>
                    </a:p>
                  </a:txBody>
                  <a:tcPr/>
                </a:tc>
              </a:tr>
              <a:tr h="499206">
                <a:tc vMerge="1">
                  <a:txBody>
                    <a:bodyPr/>
                    <a:lstStyle/>
                    <a:p>
                      <a:endParaRPr lang="es-ES" dirty="0"/>
                    </a:p>
                  </a:txBody>
                  <a:tcPr/>
                </a:tc>
                <a:tc vMerge="1">
                  <a:txBody>
                    <a:bodyPr/>
                    <a:lstStyle/>
                    <a:p>
                      <a:endParaRPr lang="es-ES" dirty="0"/>
                    </a:p>
                  </a:txBody>
                  <a:tcPr/>
                </a:tc>
                <a:tc vMerge="1">
                  <a:txBody>
                    <a:bodyPr/>
                    <a:lstStyle/>
                    <a:p>
                      <a:endParaRPr lang="es-ES" dirty="0"/>
                    </a:p>
                  </a:txBody>
                  <a:tcPr/>
                </a:tc>
                <a:tc gridSpan="2">
                  <a:txBody>
                    <a:bodyPr/>
                    <a:lstStyle/>
                    <a:p>
                      <a:r>
                        <a:rPr lang="es-ES" sz="1400" dirty="0" smtClean="0"/>
                        <a:t>Procesamiento de la información</a:t>
                      </a:r>
                      <a:endParaRPr lang="es-ES" sz="1400" dirty="0"/>
                    </a:p>
                  </a:txBody>
                  <a:tcPr/>
                </a:tc>
                <a:tc hMerge="1">
                  <a:txBody>
                    <a:bodyPr/>
                    <a:lstStyle/>
                    <a:p>
                      <a:endParaRPr lang="es-ES" dirty="0"/>
                    </a:p>
                  </a:txBody>
                  <a:tcPr/>
                </a:tc>
              </a:tr>
              <a:tr h="357275">
                <a:tc vMerge="1">
                  <a:txBody>
                    <a:bodyPr/>
                    <a:lstStyle/>
                    <a:p>
                      <a:endParaRPr lang="es-ES" dirty="0"/>
                    </a:p>
                  </a:txBody>
                  <a:tcPr/>
                </a:tc>
                <a:tc vMerge="1">
                  <a:txBody>
                    <a:bodyPr/>
                    <a:lstStyle/>
                    <a:p>
                      <a:endParaRPr lang="es-ES" dirty="0"/>
                    </a:p>
                  </a:txBody>
                  <a:tcPr/>
                </a:tc>
                <a:tc rowSpan="2">
                  <a:txBody>
                    <a:bodyPr/>
                    <a:lstStyle/>
                    <a:p>
                      <a:r>
                        <a:rPr lang="es-ES" sz="1400" dirty="0" smtClean="0"/>
                        <a:t>No observación</a:t>
                      </a:r>
                      <a:endParaRPr lang="es-ES" sz="1400" dirty="0"/>
                    </a:p>
                  </a:txBody>
                  <a:tcPr/>
                </a:tc>
                <a:tc gridSpan="2">
                  <a:txBody>
                    <a:bodyPr/>
                    <a:lstStyle/>
                    <a:p>
                      <a:r>
                        <a:rPr lang="es-ES" sz="1400" dirty="0" smtClean="0"/>
                        <a:t>Falta de cobertura</a:t>
                      </a:r>
                      <a:endParaRPr lang="es-ES" sz="1400" dirty="0"/>
                    </a:p>
                  </a:txBody>
                  <a:tcPr/>
                </a:tc>
                <a:tc hMerge="1">
                  <a:txBody>
                    <a:bodyPr/>
                    <a:lstStyle/>
                    <a:p>
                      <a:endParaRPr lang="es-ES" sz="1400" dirty="0"/>
                    </a:p>
                  </a:txBody>
                  <a:tcPr/>
                </a:tc>
              </a:tr>
              <a:tr h="357275">
                <a:tc vMerge="1">
                  <a:txBody>
                    <a:bodyPr/>
                    <a:lstStyle/>
                    <a:p>
                      <a:endParaRPr lang="es-ES" dirty="0"/>
                    </a:p>
                  </a:txBody>
                  <a:tcPr/>
                </a:tc>
                <a:tc vMerge="1">
                  <a:txBody>
                    <a:bodyPr/>
                    <a:lstStyle/>
                    <a:p>
                      <a:endParaRPr lang="es-ES" dirty="0"/>
                    </a:p>
                  </a:txBody>
                  <a:tcPr/>
                </a:tc>
                <a:tc vMerge="1">
                  <a:txBody>
                    <a:bodyPr/>
                    <a:lstStyle/>
                    <a:p>
                      <a:endParaRPr lang="es-ES" dirty="0"/>
                    </a:p>
                  </a:txBody>
                  <a:tcPr/>
                </a:tc>
                <a:tc gridSpan="2">
                  <a:txBody>
                    <a:bodyPr/>
                    <a:lstStyle/>
                    <a:p>
                      <a:r>
                        <a:rPr lang="es-ES" sz="1400" dirty="0" smtClean="0"/>
                        <a:t>No respuesta (Total o Parcial)</a:t>
                      </a:r>
                      <a:endParaRPr lang="es-ES" sz="1400" dirty="0"/>
                    </a:p>
                  </a:txBody>
                  <a:tcPr/>
                </a:tc>
                <a:tc hMerge="1">
                  <a:txBody>
                    <a:bodyPr/>
                    <a:lstStyle/>
                    <a:p>
                      <a:endParaRPr lang="es-ES" sz="1400" dirty="0"/>
                    </a:p>
                  </a:txBody>
                  <a:tcPr/>
                </a:tc>
              </a:tr>
            </a:tbl>
          </a:graphicData>
        </a:graphic>
      </p:graphicFrame>
    </p:spTree>
    <p:extLst>
      <p:ext uri="{BB962C8B-B14F-4D97-AF65-F5344CB8AC3E}">
        <p14:creationId xmlns:p14="http://schemas.microsoft.com/office/powerpoint/2010/main" val="362203196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680" y="0"/>
            <a:ext cx="8795320" cy="1143000"/>
          </a:xfrm>
        </p:spPr>
        <p:txBody>
          <a:bodyPr>
            <a:normAutofit/>
          </a:bodyPr>
          <a:lstStyle/>
          <a:p>
            <a:r>
              <a:rPr lang="es-ES" dirty="0" smtClean="0"/>
              <a:t>El error estándar de la media:</a:t>
            </a:r>
            <a:endParaRPr lang="es-CL" dirty="0"/>
          </a:p>
        </p:txBody>
      </p:sp>
      <p:sp>
        <p:nvSpPr>
          <p:cNvPr id="7" name="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9" name="8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1" name="10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2" name="11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3" name="12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4" name="13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mc:AlternateContent xmlns:mc="http://schemas.openxmlformats.org/markup-compatibility/2006" xmlns:a14="http://schemas.microsoft.com/office/drawing/2010/main">
        <mc:Choice Requires="a14">
          <p:sp>
            <p:nvSpPr>
              <p:cNvPr id="20" name="19 CuadroTexto"/>
              <p:cNvSpPr txBox="1"/>
              <p:nvPr/>
            </p:nvSpPr>
            <p:spPr>
              <a:xfrm>
                <a:off x="2699792" y="3068960"/>
                <a:ext cx="2736304" cy="374398"/>
              </a:xfrm>
              <a:prstGeom prst="rect">
                <a:avLst/>
              </a:prstGeom>
              <a:noFill/>
            </p:spPr>
            <p:txBody>
              <a:bodyPr wrap="square" rtlCol="0">
                <a:spAutoFit/>
              </a:bodyPr>
              <a:lstStyle/>
              <a:p>
                <a:pPr algn="ctr"/>
                <a:r>
                  <a:rPr lang="el-GR" b="1" dirty="0" smtClean="0"/>
                  <a:t>σ</a:t>
                </a:r>
                <a:r>
                  <a:rPr lang="es-CL" b="1" dirty="0" smtClean="0"/>
                  <a:t> (X)= </a:t>
                </a:r>
                <a:r>
                  <a:rPr lang="el-GR" b="1" dirty="0" smtClean="0"/>
                  <a:t>σ</a:t>
                </a:r>
                <a:r>
                  <a:rPr lang="es-CL" b="1" dirty="0" smtClean="0"/>
                  <a:t>/</a:t>
                </a:r>
                <a14:m>
                  <m:oMath xmlns:m="http://schemas.openxmlformats.org/officeDocument/2006/math" xmlns="">
                    <m:rad>
                      <m:radPr>
                        <m:degHide m:val="on"/>
                        <m:ctrlPr>
                          <a:rPr lang="es-CL" b="1" i="1" smtClean="0">
                            <a:latin typeface="Cambria Math"/>
                          </a:rPr>
                        </m:ctrlPr>
                      </m:radPr>
                      <m:deg/>
                      <m:e>
                        <m:r>
                          <a:rPr lang="es-CL" b="1" i="1" smtClean="0">
                            <a:latin typeface="Cambria Math"/>
                          </a:rPr>
                          <m:t>𝒏</m:t>
                        </m:r>
                      </m:e>
                    </m:rad>
                  </m:oMath>
                </a14:m>
                <a:endParaRPr lang="es-CL" b="1" dirty="0"/>
              </a:p>
            </p:txBody>
          </p:sp>
        </mc:Choice>
        <mc:Fallback xmlns="">
          <p:sp>
            <p:nvSpPr>
              <p:cNvPr id="20" name="19 CuadroTexto"/>
              <p:cNvSpPr txBox="1">
                <a:spLocks noRot="1" noChangeAspect="1" noMove="1" noResize="1" noEditPoints="1" noAdjustHandles="1" noChangeArrowheads="1" noChangeShapeType="1" noTextEdit="1"/>
              </p:cNvSpPr>
              <p:nvPr/>
            </p:nvSpPr>
            <p:spPr>
              <a:xfrm>
                <a:off x="2699792" y="3068960"/>
                <a:ext cx="2736304" cy="374398"/>
              </a:xfrm>
              <a:prstGeom prst="rect">
                <a:avLst/>
              </a:prstGeom>
              <a:blipFill rotWithShape="1">
                <a:blip r:embed="rId2"/>
                <a:stretch>
                  <a:fillRect/>
                </a:stretch>
              </a:blipFill>
            </p:spPr>
            <p:txBody>
              <a:bodyPr/>
              <a:lstStyle/>
              <a:p>
                <a:r>
                  <a:rPr lang="es-ES">
                    <a:noFill/>
                  </a:rPr>
                  <a:t> </a:t>
                </a:r>
              </a:p>
            </p:txBody>
          </p:sp>
        </mc:Fallback>
      </mc:AlternateContent>
      <p:sp>
        <p:nvSpPr>
          <p:cNvPr id="21" name="20 CuadroTexto"/>
          <p:cNvSpPr txBox="1"/>
          <p:nvPr/>
        </p:nvSpPr>
        <p:spPr>
          <a:xfrm>
            <a:off x="3923928" y="2204864"/>
            <a:ext cx="1296144" cy="369332"/>
          </a:xfrm>
          <a:prstGeom prst="rect">
            <a:avLst/>
          </a:prstGeom>
          <a:noFill/>
        </p:spPr>
        <p:txBody>
          <a:bodyPr wrap="square" rtlCol="0">
            <a:spAutoFit/>
          </a:bodyPr>
          <a:lstStyle/>
          <a:p>
            <a:r>
              <a:rPr lang="es-ES" b="1" dirty="0" smtClean="0">
                <a:solidFill>
                  <a:schemeClr val="bg1"/>
                </a:solidFill>
              </a:rPr>
              <a:t>Hipótesis</a:t>
            </a:r>
            <a:endParaRPr lang="es-CL" b="1" dirty="0" smtClean="0">
              <a:solidFill>
                <a:schemeClr val="bg1"/>
              </a:solidFill>
            </a:endParaRPr>
          </a:p>
        </p:txBody>
      </p:sp>
      <p:sp>
        <p:nvSpPr>
          <p:cNvPr id="23" name="22 CuadroTexto"/>
          <p:cNvSpPr txBox="1"/>
          <p:nvPr/>
        </p:nvSpPr>
        <p:spPr>
          <a:xfrm>
            <a:off x="6084168" y="2204864"/>
            <a:ext cx="1224136" cy="369332"/>
          </a:xfrm>
          <a:prstGeom prst="rect">
            <a:avLst/>
          </a:prstGeom>
          <a:noFill/>
        </p:spPr>
        <p:txBody>
          <a:bodyPr wrap="square" rtlCol="0">
            <a:spAutoFit/>
          </a:bodyPr>
          <a:lstStyle/>
          <a:p>
            <a:r>
              <a:rPr lang="es-ES" b="1" dirty="0" smtClean="0">
                <a:solidFill>
                  <a:schemeClr val="bg1"/>
                </a:solidFill>
              </a:rPr>
              <a:t>Modelos</a:t>
            </a:r>
            <a:endParaRPr lang="es-CL" b="1" dirty="0">
              <a:solidFill>
                <a:schemeClr val="bg1"/>
              </a:solidFill>
            </a:endParaRPr>
          </a:p>
        </p:txBody>
      </p:sp>
      <p:sp>
        <p:nvSpPr>
          <p:cNvPr id="16" name="15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7" name="1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2" name="1 CuadroTexto"/>
          <p:cNvSpPr txBox="1"/>
          <p:nvPr/>
        </p:nvSpPr>
        <p:spPr>
          <a:xfrm>
            <a:off x="395536" y="1772816"/>
            <a:ext cx="7056784" cy="1200329"/>
          </a:xfrm>
          <a:prstGeom prst="rect">
            <a:avLst/>
          </a:prstGeom>
          <a:noFill/>
        </p:spPr>
        <p:txBody>
          <a:bodyPr wrap="square" rtlCol="0">
            <a:spAutoFit/>
          </a:bodyPr>
          <a:lstStyle/>
          <a:p>
            <a:pPr algn="just"/>
            <a:r>
              <a:rPr lang="es-CL" dirty="0" smtClean="0"/>
              <a:t>Repaso sobre distribuciones </a:t>
            </a:r>
            <a:r>
              <a:rPr lang="es-CL" dirty="0" err="1" smtClean="0"/>
              <a:t>muestrales</a:t>
            </a:r>
            <a:r>
              <a:rPr lang="es-CL" dirty="0" smtClean="0"/>
              <a:t>. Aplicar cálculo del error estándar en función de los descriptivos aplicados a diferentes tamaños muestrales. Estimación del error estándar de la media</a:t>
            </a:r>
            <a:endParaRPr lang="es-CL" dirty="0"/>
          </a:p>
        </p:txBody>
      </p:sp>
      <p:sp>
        <p:nvSpPr>
          <p:cNvPr id="4" name="CuadroTexto 3"/>
          <p:cNvSpPr txBox="1"/>
          <p:nvPr/>
        </p:nvSpPr>
        <p:spPr>
          <a:xfrm>
            <a:off x="107504" y="3645024"/>
            <a:ext cx="8640960" cy="2862323"/>
          </a:xfrm>
          <a:prstGeom prst="rect">
            <a:avLst/>
          </a:prstGeom>
          <a:noFill/>
        </p:spPr>
        <p:txBody>
          <a:bodyPr wrap="square" rtlCol="0">
            <a:spAutoFit/>
          </a:bodyPr>
          <a:lstStyle/>
          <a:p>
            <a:r>
              <a:rPr lang="es-ES" dirty="0" smtClean="0"/>
              <a:t>Donde “n” es el tamaño de la muestra</a:t>
            </a:r>
          </a:p>
          <a:p>
            <a:endParaRPr lang="es-ES" dirty="0"/>
          </a:p>
          <a:p>
            <a:pPr algn="just"/>
            <a:r>
              <a:rPr lang="es-ES" dirty="0" smtClean="0"/>
              <a:t>Si la muestra es muy grande, o muy cercana a la realidad, la aproximación también lo será</a:t>
            </a:r>
          </a:p>
          <a:p>
            <a:endParaRPr lang="es-ES" dirty="0"/>
          </a:p>
          <a:p>
            <a:r>
              <a:rPr lang="es-ES" dirty="0" smtClean="0"/>
              <a:t>Si la muestra es finita se calcula un factor de corrección</a:t>
            </a:r>
          </a:p>
          <a:p>
            <a:endParaRPr lang="es-ES" dirty="0"/>
          </a:p>
          <a:p>
            <a:r>
              <a:rPr lang="es-ES" dirty="0" smtClean="0"/>
              <a:t>La cuantificación de las magnitudes de los errores asociados a las distintas estimaciones de parámetros sólo es posible a partir de una muestra aleatoria</a:t>
            </a:r>
            <a:endParaRPr lang="es-ES" dirty="0"/>
          </a:p>
        </p:txBody>
      </p:sp>
    </p:spTree>
    <p:extLst>
      <p:ext uri="{BB962C8B-B14F-4D97-AF65-F5344CB8AC3E}">
        <p14:creationId xmlns:p14="http://schemas.microsoft.com/office/powerpoint/2010/main" val="50489812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548680"/>
            <a:ext cx="6508377" cy="1143000"/>
          </a:xfrm>
        </p:spPr>
        <p:txBody>
          <a:bodyPr/>
          <a:lstStyle/>
          <a:p>
            <a:r>
              <a:rPr lang="es-ES" dirty="0" smtClean="0"/>
              <a:t>Teorema central (fundamental) del límite</a:t>
            </a:r>
            <a:endParaRPr lang="es-ES" dirty="0"/>
          </a:p>
        </p:txBody>
      </p:sp>
      <p:sp>
        <p:nvSpPr>
          <p:cNvPr id="4" name="4 CuadroTexto"/>
          <p:cNvSpPr txBox="1">
            <a:spLocks noGrp="1"/>
          </p:cNvSpPr>
          <p:nvPr>
            <p:ph idx="1"/>
          </p:nvPr>
        </p:nvSpPr>
        <p:spPr>
          <a:xfrm>
            <a:off x="323528" y="1772816"/>
            <a:ext cx="6642049" cy="4785926"/>
          </a:xfrm>
          <a:prstGeom prst="rect">
            <a:avLst/>
          </a:prstGeom>
          <a:noFill/>
        </p:spPr>
        <p:txBody>
          <a:bodyPr wrap="square" rtlCol="0">
            <a:spAutoFit/>
          </a:bodyPr>
          <a:lstStyle/>
          <a:p>
            <a:pPr algn="just"/>
            <a:r>
              <a:rPr lang="es-CL" dirty="0" smtClean="0"/>
              <a:t>Establece que la distribución de la suma de una gran cantidad de variables aleatorias independientes, bajo ciertas condiciones adicionales, se aproxima a una distribución normal</a:t>
            </a:r>
          </a:p>
          <a:p>
            <a:pPr algn="just"/>
            <a:r>
              <a:rPr lang="es-CL" dirty="0" smtClean="0"/>
              <a:t>Es considerado el corazón de la teoría de la probabilidad.</a:t>
            </a:r>
          </a:p>
          <a:p>
            <a:pPr algn="just"/>
            <a:r>
              <a:rPr lang="es-CL" dirty="0" smtClean="0"/>
              <a:t>Establece que bajo ciertas condiciones, que la distribución muestral de la media se aproxima a una distribución normal a medida que aumenta el tamaño de la muestra</a:t>
            </a:r>
          </a:p>
          <a:p>
            <a:pPr algn="just"/>
            <a:r>
              <a:rPr lang="es-CL" dirty="0"/>
              <a:t>A</a:t>
            </a:r>
            <a:r>
              <a:rPr lang="es-CL" dirty="0" smtClean="0"/>
              <a:t> medida que aumenta el tamaño de la muestra, disminuye el error estándar.</a:t>
            </a:r>
            <a:endParaRPr lang="es-CL" dirty="0"/>
          </a:p>
        </p:txBody>
      </p:sp>
    </p:spTree>
    <p:extLst>
      <p:ext uri="{BB962C8B-B14F-4D97-AF65-F5344CB8AC3E}">
        <p14:creationId xmlns:p14="http://schemas.microsoft.com/office/powerpoint/2010/main" val="7233002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680" y="0"/>
            <a:ext cx="8795320" cy="1143000"/>
          </a:xfrm>
        </p:spPr>
        <p:txBody>
          <a:bodyPr>
            <a:normAutofit/>
          </a:bodyPr>
          <a:lstStyle/>
          <a:p>
            <a:r>
              <a:rPr lang="es-ES" dirty="0" smtClean="0"/>
              <a:t>Contenido del curso:</a:t>
            </a:r>
            <a:endParaRPr lang="es-CL" dirty="0"/>
          </a:p>
        </p:txBody>
      </p:sp>
      <p:sp>
        <p:nvSpPr>
          <p:cNvPr id="9" name="8 CuadroTexto"/>
          <p:cNvSpPr txBox="1"/>
          <p:nvPr/>
        </p:nvSpPr>
        <p:spPr>
          <a:xfrm>
            <a:off x="251520" y="908720"/>
            <a:ext cx="4248472" cy="6463308"/>
          </a:xfrm>
          <a:prstGeom prst="rect">
            <a:avLst/>
          </a:prstGeom>
          <a:noFill/>
        </p:spPr>
        <p:txBody>
          <a:bodyPr wrap="square" rtlCol="0">
            <a:spAutoFit/>
          </a:bodyPr>
          <a:lstStyle/>
          <a:p>
            <a:r>
              <a:rPr lang="es-ES" b="1" dirty="0" smtClean="0"/>
              <a:t> </a:t>
            </a:r>
            <a:endParaRPr lang="es-CL" dirty="0" smtClean="0"/>
          </a:p>
          <a:p>
            <a:endParaRPr lang="es-ES" sz="1000" b="1" u="sng" dirty="0" smtClean="0"/>
          </a:p>
          <a:p>
            <a:endParaRPr lang="es-ES" sz="1000" b="1" u="sng" dirty="0"/>
          </a:p>
          <a:p>
            <a:endParaRPr lang="es-ES" sz="1000" b="1" u="sng" dirty="0" smtClean="0"/>
          </a:p>
          <a:p>
            <a:endParaRPr lang="es-ES" sz="1000" b="1" u="sng" dirty="0"/>
          </a:p>
          <a:p>
            <a:r>
              <a:rPr lang="es-ES" sz="1000" b="1" u="sng" dirty="0" smtClean="0"/>
              <a:t>ESTADÍSTICA E INFORMÁTICA</a:t>
            </a:r>
            <a:endParaRPr lang="es-CL" sz="1000" dirty="0" smtClean="0"/>
          </a:p>
          <a:p>
            <a:r>
              <a:rPr lang="es-ES" sz="1000" dirty="0" smtClean="0"/>
              <a:t>Estadísticas, estadística y Análisis de datos. </a:t>
            </a:r>
            <a:endParaRPr lang="es-CL" sz="1000" dirty="0" smtClean="0"/>
          </a:p>
          <a:p>
            <a:r>
              <a:rPr lang="es-ES" sz="1000" dirty="0" smtClean="0"/>
              <a:t>La Estadística en la investigación social por encuestas. </a:t>
            </a:r>
            <a:endParaRPr lang="es-CL" sz="1000" dirty="0" smtClean="0"/>
          </a:p>
          <a:p>
            <a:r>
              <a:rPr lang="es-ES" sz="1000" dirty="0" smtClean="0"/>
              <a:t>Estadística Descriptiva e </a:t>
            </a:r>
            <a:r>
              <a:rPr lang="es-ES" sz="1000" dirty="0" err="1" smtClean="0"/>
              <a:t>Inferencial</a:t>
            </a:r>
            <a:r>
              <a:rPr lang="es-ES" sz="1000" dirty="0" smtClean="0"/>
              <a:t>. </a:t>
            </a:r>
            <a:endParaRPr lang="es-CL" sz="1000" dirty="0" smtClean="0"/>
          </a:p>
          <a:p>
            <a:r>
              <a:rPr lang="es-ES" sz="1000" dirty="0" smtClean="0"/>
              <a:t>Soluciones informáticas a la Estadística. La hoja de cálculo EXCEL: estructura, menús, herramientas de análisis, asistentes, estrategias para el análisis de datos.</a:t>
            </a:r>
            <a:endParaRPr lang="es-CL" sz="1000" dirty="0" smtClean="0"/>
          </a:p>
          <a:p>
            <a:r>
              <a:rPr lang="es-ES" sz="1000" dirty="0" smtClean="0"/>
              <a:t>SPSS: ventanas, menús, cuadros de diálogo, procedimientos de análisis.</a:t>
            </a:r>
            <a:endParaRPr lang="es-CL" sz="1000" dirty="0" smtClean="0"/>
          </a:p>
          <a:p>
            <a:r>
              <a:rPr lang="es-ES" b="1" dirty="0" smtClean="0"/>
              <a:t> </a:t>
            </a:r>
            <a:endParaRPr lang="es-CL" sz="1000" dirty="0" smtClean="0"/>
          </a:p>
          <a:p>
            <a:r>
              <a:rPr lang="es-ES" sz="1000" b="1" u="sng" dirty="0" smtClean="0"/>
              <a:t>VARIABLES Y DATOS</a:t>
            </a:r>
            <a:endParaRPr lang="es-CL" sz="1000" dirty="0" smtClean="0"/>
          </a:p>
          <a:p>
            <a:r>
              <a:rPr lang="es-ES" sz="1000" dirty="0" smtClean="0"/>
              <a:t>Definición y tipos de variables.</a:t>
            </a:r>
            <a:endParaRPr lang="es-CL" sz="1000" dirty="0" smtClean="0"/>
          </a:p>
          <a:p>
            <a:r>
              <a:rPr lang="es-ES" sz="1000" dirty="0" smtClean="0"/>
              <a:t>Tipos de datos. La matriz de datos.</a:t>
            </a:r>
            <a:endParaRPr lang="es-CL" sz="1000" dirty="0" smtClean="0"/>
          </a:p>
          <a:p>
            <a:r>
              <a:rPr lang="es-ES" sz="1000" dirty="0" smtClean="0"/>
              <a:t>Los archivos de datos de encuestas del CIS.</a:t>
            </a:r>
            <a:endParaRPr lang="es-CL" sz="1000" dirty="0" smtClean="0"/>
          </a:p>
          <a:p>
            <a:r>
              <a:rPr lang="es-ES" sz="1000" dirty="0" smtClean="0"/>
              <a:t>Los archivos EXCEL: crear e importar datos (listas o bases de datos).</a:t>
            </a:r>
            <a:endParaRPr lang="es-CL" sz="1000" dirty="0" smtClean="0"/>
          </a:p>
          <a:p>
            <a:r>
              <a:rPr lang="es-ES" sz="1000" dirty="0" smtClean="0"/>
              <a:t>Los archivos SPSS: crear e importar datos (Editor de datos)</a:t>
            </a:r>
            <a:endParaRPr lang="es-CL" sz="1000" dirty="0" smtClean="0"/>
          </a:p>
          <a:p>
            <a:r>
              <a:rPr lang="es-ES" sz="1000" dirty="0" smtClean="0"/>
              <a:t>Operaciones con variables: las fórmulas y funciones de EXCEL; Crear y recodificar variables con SPSS.</a:t>
            </a:r>
            <a:endParaRPr lang="es-CL" sz="1000" dirty="0" smtClean="0"/>
          </a:p>
          <a:p>
            <a:r>
              <a:rPr lang="es-ES" sz="1000" dirty="0" smtClean="0"/>
              <a:t>Operaciones con datos: leer datos, seleccionar datos, ponderar.</a:t>
            </a:r>
          </a:p>
          <a:p>
            <a:endParaRPr lang="es-ES" sz="1000" dirty="0" smtClean="0"/>
          </a:p>
          <a:p>
            <a:r>
              <a:rPr lang="es-ES" sz="1000" b="1" u="sng" dirty="0" smtClean="0"/>
              <a:t>ESTADÍSTICA DESCRIPTIVA (I)</a:t>
            </a:r>
            <a:endParaRPr lang="es-CL" sz="1000" dirty="0" smtClean="0"/>
          </a:p>
          <a:p>
            <a:r>
              <a:rPr lang="es-ES" sz="1000" dirty="0" smtClean="0"/>
              <a:t>Estadística descriptiva para variables categóricas: distribución de frecuencias y representaciones gráficas.</a:t>
            </a:r>
            <a:endParaRPr lang="es-CL" sz="1000" dirty="0" smtClean="0"/>
          </a:p>
          <a:p>
            <a:r>
              <a:rPr lang="es-ES" sz="1000" dirty="0" smtClean="0"/>
              <a:t>Estadística descriptiva para variables cuantitativas: índices de tendencia central, posición y dispersión; representaciones gráficas.</a:t>
            </a:r>
            <a:endParaRPr lang="es-CL" sz="1000" dirty="0" smtClean="0"/>
          </a:p>
          <a:p>
            <a:r>
              <a:rPr lang="es-ES" sz="1000" dirty="0" smtClean="0"/>
              <a:t>Escalas tipificadas.</a:t>
            </a:r>
            <a:endParaRPr lang="es-CL" sz="1000" dirty="0" smtClean="0"/>
          </a:p>
          <a:p>
            <a:r>
              <a:rPr lang="es-ES" sz="1000" dirty="0" smtClean="0"/>
              <a:t>Las herramientas EXCEL para el análisis descriptivo.</a:t>
            </a:r>
            <a:endParaRPr lang="es-CL" sz="1000" dirty="0" smtClean="0"/>
          </a:p>
          <a:p>
            <a:r>
              <a:rPr lang="es-ES" sz="1000" dirty="0" smtClean="0"/>
              <a:t>Procedimientos SPSS para la descripción de variables.</a:t>
            </a:r>
            <a:endParaRPr lang="es-CL" sz="1000" dirty="0" smtClean="0"/>
          </a:p>
          <a:p>
            <a:endParaRPr lang="es-ES" sz="1000" dirty="0" smtClean="0"/>
          </a:p>
          <a:p>
            <a:endParaRPr lang="es-ES" sz="1000" dirty="0" smtClean="0"/>
          </a:p>
          <a:p>
            <a:endParaRPr lang="es-CL" sz="1000" dirty="0" smtClean="0"/>
          </a:p>
          <a:p>
            <a:endParaRPr lang="es-CL" dirty="0"/>
          </a:p>
        </p:txBody>
      </p:sp>
      <p:sp>
        <p:nvSpPr>
          <p:cNvPr id="10" name="9 CuadroTexto"/>
          <p:cNvSpPr txBox="1"/>
          <p:nvPr/>
        </p:nvSpPr>
        <p:spPr>
          <a:xfrm>
            <a:off x="4644008" y="818714"/>
            <a:ext cx="4248472" cy="6524863"/>
          </a:xfrm>
          <a:prstGeom prst="rect">
            <a:avLst/>
          </a:prstGeom>
          <a:noFill/>
        </p:spPr>
        <p:txBody>
          <a:bodyPr wrap="square" rtlCol="0">
            <a:spAutoFit/>
          </a:bodyPr>
          <a:lstStyle/>
          <a:p>
            <a:endParaRPr lang="es-ES" sz="1000" b="1" u="sng" dirty="0" smtClean="0"/>
          </a:p>
          <a:p>
            <a:endParaRPr lang="es-ES" sz="1000" b="1" u="sng" dirty="0"/>
          </a:p>
          <a:p>
            <a:endParaRPr lang="es-ES" sz="1000" b="1" u="sng" dirty="0" smtClean="0"/>
          </a:p>
          <a:p>
            <a:r>
              <a:rPr lang="es-ES" sz="1000" b="1" u="sng" dirty="0" smtClean="0"/>
              <a:t>ESTADÍSTICA DESCRIPTIVA (II)</a:t>
            </a:r>
            <a:endParaRPr lang="es-CL" sz="1000" dirty="0" smtClean="0"/>
          </a:p>
          <a:p>
            <a:r>
              <a:rPr lang="es-ES" sz="1000" dirty="0" smtClean="0"/>
              <a:t>La relación estadística entre variables.</a:t>
            </a:r>
            <a:endParaRPr lang="es-CL" sz="1000" dirty="0" smtClean="0"/>
          </a:p>
          <a:p>
            <a:r>
              <a:rPr lang="es-ES" sz="1000" dirty="0" smtClean="0"/>
              <a:t>Dos variables categóricas: tabla de contingencias; lectura y análisis mediante el estadístico </a:t>
            </a:r>
            <a:r>
              <a:rPr lang="es-ES" sz="1000" dirty="0" err="1" smtClean="0"/>
              <a:t>chi</a:t>
            </a:r>
            <a:r>
              <a:rPr lang="es-ES" sz="1000" dirty="0" smtClean="0"/>
              <a:t>-cuadrado; medidas de asociación entre variables categóricas.</a:t>
            </a:r>
            <a:endParaRPr lang="es-CL" sz="1000" dirty="0" smtClean="0"/>
          </a:p>
          <a:p>
            <a:r>
              <a:rPr lang="es-ES" sz="1000" dirty="0" smtClean="0"/>
              <a:t>La matriz de correlaciones: el coeficiente de correlación lineal de </a:t>
            </a:r>
            <a:r>
              <a:rPr lang="es-ES" sz="1000" dirty="0" err="1" smtClean="0"/>
              <a:t>Pearson</a:t>
            </a:r>
            <a:r>
              <a:rPr lang="es-ES" sz="1000" dirty="0" smtClean="0"/>
              <a:t>.</a:t>
            </a:r>
            <a:endParaRPr lang="es-CL" sz="1000" dirty="0" smtClean="0"/>
          </a:p>
          <a:p>
            <a:r>
              <a:rPr lang="es-ES" sz="1000" dirty="0" smtClean="0"/>
              <a:t>La tabla de medias.</a:t>
            </a:r>
            <a:endParaRPr lang="es-CL" sz="1000" dirty="0" smtClean="0"/>
          </a:p>
          <a:p>
            <a:r>
              <a:rPr lang="es-ES" sz="1000" dirty="0" smtClean="0"/>
              <a:t>Los procedimientos SPSS para el análisis </a:t>
            </a:r>
            <a:r>
              <a:rPr lang="es-ES" sz="1000" dirty="0" err="1" smtClean="0"/>
              <a:t>bivariado</a:t>
            </a:r>
            <a:r>
              <a:rPr lang="es-ES" sz="1000" dirty="0" smtClean="0"/>
              <a:t>.</a:t>
            </a:r>
          </a:p>
          <a:p>
            <a:endParaRPr lang="es-ES" sz="1000" dirty="0" smtClean="0"/>
          </a:p>
          <a:p>
            <a:r>
              <a:rPr lang="es-ES" sz="1000" b="1" u="sng" dirty="0" smtClean="0"/>
              <a:t>LA INFERENCIA ESTADÍSTICA</a:t>
            </a:r>
            <a:endParaRPr lang="es-CL" sz="1000" dirty="0" smtClean="0"/>
          </a:p>
          <a:p>
            <a:r>
              <a:rPr lang="es-ES" sz="1000" dirty="0" smtClean="0"/>
              <a:t>Conceptos básicos de la inferencia estadística. </a:t>
            </a:r>
            <a:endParaRPr lang="es-CL" sz="1000" dirty="0" smtClean="0"/>
          </a:p>
          <a:p>
            <a:r>
              <a:rPr lang="es-ES" sz="1000" dirty="0" smtClean="0"/>
              <a:t>Modelos teóricos de probabilidad: </a:t>
            </a:r>
            <a:r>
              <a:rPr lang="es-ES" sz="1000" dirty="0" err="1" smtClean="0"/>
              <a:t>Binomial</a:t>
            </a:r>
            <a:r>
              <a:rPr lang="es-ES" sz="1000" dirty="0" smtClean="0"/>
              <a:t>, Normal, Chi-cuadrado, t  y F.</a:t>
            </a:r>
            <a:endParaRPr lang="es-CL" sz="1000" dirty="0" smtClean="0"/>
          </a:p>
          <a:p>
            <a:r>
              <a:rPr lang="es-ES" sz="1000" dirty="0" smtClean="0"/>
              <a:t>El muestreo.</a:t>
            </a:r>
            <a:endParaRPr lang="es-CL" sz="1000" dirty="0" smtClean="0"/>
          </a:p>
          <a:p>
            <a:r>
              <a:rPr lang="es-ES" sz="1000" dirty="0" smtClean="0"/>
              <a:t>Distribuciones </a:t>
            </a:r>
            <a:r>
              <a:rPr lang="es-ES" sz="1000" dirty="0" err="1" smtClean="0"/>
              <a:t>muestrales</a:t>
            </a:r>
            <a:r>
              <a:rPr lang="es-ES" sz="1000" dirty="0" smtClean="0"/>
              <a:t> de la media aritmética y del porcentaje.</a:t>
            </a:r>
            <a:endParaRPr lang="es-CL" sz="1000" dirty="0" smtClean="0"/>
          </a:p>
          <a:p>
            <a:r>
              <a:rPr lang="es-ES" sz="1000" dirty="0" smtClean="0"/>
              <a:t>Los grandes temas de la Estadística </a:t>
            </a:r>
            <a:r>
              <a:rPr lang="es-ES" sz="1000" dirty="0" err="1" smtClean="0"/>
              <a:t>Inferencial</a:t>
            </a:r>
            <a:r>
              <a:rPr lang="es-ES" sz="1000" dirty="0" smtClean="0"/>
              <a:t>.</a:t>
            </a:r>
            <a:endParaRPr lang="es-CL" sz="1000" dirty="0" smtClean="0"/>
          </a:p>
          <a:p>
            <a:r>
              <a:rPr lang="es-ES" sz="1000" dirty="0" smtClean="0"/>
              <a:t>La lógica de la estimación por intervalos.</a:t>
            </a:r>
            <a:endParaRPr lang="es-CL" sz="1000" dirty="0" smtClean="0"/>
          </a:p>
          <a:p>
            <a:r>
              <a:rPr lang="es-ES" sz="1000" dirty="0" smtClean="0"/>
              <a:t>Estimación por intervalos de la media y el porcentaje poblacionales.</a:t>
            </a:r>
            <a:endParaRPr lang="es-CL" sz="1000" dirty="0" smtClean="0"/>
          </a:p>
          <a:p>
            <a:r>
              <a:rPr lang="es-ES" sz="1000" dirty="0" smtClean="0"/>
              <a:t>Las funciones estadísticas EXCEL para las distribuciones de probabilidad.</a:t>
            </a:r>
            <a:endParaRPr lang="es-CL" sz="1000" dirty="0" smtClean="0"/>
          </a:p>
          <a:p>
            <a:r>
              <a:rPr lang="es-ES" sz="1000" dirty="0" smtClean="0"/>
              <a:t>La solución SPSS para la estimación por intervalos de parámetros poblacionales. </a:t>
            </a:r>
            <a:endParaRPr lang="es-CL" sz="1000" dirty="0" smtClean="0"/>
          </a:p>
          <a:p>
            <a:r>
              <a:rPr lang="es-ES" sz="1000" dirty="0" smtClean="0"/>
              <a:t> </a:t>
            </a:r>
            <a:endParaRPr lang="es-CL" sz="1000" dirty="0" smtClean="0"/>
          </a:p>
          <a:p>
            <a:r>
              <a:rPr lang="es-ES" sz="1000" b="1" u="sng" dirty="0" smtClean="0"/>
              <a:t>LOS CONTRASTES DE HIPÓTESIS ESTADÍSTICAS</a:t>
            </a:r>
            <a:endParaRPr lang="es-CL" sz="1000" dirty="0" smtClean="0"/>
          </a:p>
          <a:p>
            <a:r>
              <a:rPr lang="es-ES" sz="1000" dirty="0" smtClean="0"/>
              <a:t>La lógica del contraste de hipótesis. </a:t>
            </a:r>
            <a:endParaRPr lang="es-CL" sz="1000" dirty="0" smtClean="0"/>
          </a:p>
          <a:p>
            <a:r>
              <a:rPr lang="es-ES" sz="1000" dirty="0" smtClean="0"/>
              <a:t>Tipos de contrastes estadísticos.</a:t>
            </a:r>
            <a:endParaRPr lang="es-CL" sz="1000" dirty="0" smtClean="0"/>
          </a:p>
          <a:p>
            <a:r>
              <a:rPr lang="es-ES" sz="1000" dirty="0" smtClean="0"/>
              <a:t>La prueba X</a:t>
            </a:r>
            <a:r>
              <a:rPr lang="es-ES" sz="1000" baseline="30000" dirty="0" smtClean="0"/>
              <a:t>2 </a:t>
            </a:r>
            <a:r>
              <a:rPr lang="es-ES" sz="1000" dirty="0" smtClean="0"/>
              <a:t>para contrastes</a:t>
            </a:r>
            <a:r>
              <a:rPr lang="es-ES" sz="1000" baseline="30000" dirty="0" smtClean="0"/>
              <a:t> </a:t>
            </a:r>
            <a:r>
              <a:rPr lang="es-ES" sz="1000" dirty="0" smtClean="0"/>
              <a:t>sobre la bondad de ajuste e independencia de variables categóricas.</a:t>
            </a:r>
            <a:endParaRPr lang="es-CL" sz="1000" dirty="0" smtClean="0"/>
          </a:p>
          <a:p>
            <a:r>
              <a:rPr lang="es-ES" sz="1000" dirty="0" smtClean="0"/>
              <a:t>El modelo de regresión lineal como contraste de independencia entre variables cuantitativas.</a:t>
            </a:r>
            <a:endParaRPr lang="es-CL" sz="1000" dirty="0" smtClean="0"/>
          </a:p>
          <a:p>
            <a:r>
              <a:rPr lang="es-ES" sz="1000" dirty="0" smtClean="0"/>
              <a:t>Los contrastes sobre diferencia de medias: pruebas t y técnica ANOVA.</a:t>
            </a:r>
            <a:endParaRPr lang="es-CL" sz="1000" dirty="0" smtClean="0"/>
          </a:p>
          <a:p>
            <a:r>
              <a:rPr lang="es-ES" sz="1000" dirty="0" smtClean="0"/>
              <a:t>Las herramientas EXCEL y SPSS para los contrastes de hipótesis.</a:t>
            </a:r>
            <a:endParaRPr lang="es-CL" sz="1000" dirty="0" smtClean="0"/>
          </a:p>
          <a:p>
            <a:endParaRPr lang="es-CL" sz="1000" dirty="0" smtClean="0"/>
          </a:p>
          <a:p>
            <a:endParaRPr lang="es-CL"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CuadroTexto"/>
          <p:cNvSpPr txBox="1">
            <a:spLocks noGrp="1"/>
          </p:cNvSpPr>
          <p:nvPr>
            <p:ph idx="1"/>
          </p:nvPr>
        </p:nvSpPr>
        <p:spPr>
          <a:xfrm>
            <a:off x="611561" y="1556792"/>
            <a:ext cx="7056783" cy="5355313"/>
          </a:xfrm>
          <a:prstGeom prst="rect">
            <a:avLst/>
          </a:prstGeom>
          <a:noFill/>
        </p:spPr>
        <p:txBody>
          <a:bodyPr wrap="square" rtlCol="0">
            <a:spAutoFit/>
          </a:bodyPr>
          <a:lstStyle/>
          <a:p>
            <a:pPr marL="0" indent="0">
              <a:buNone/>
            </a:pPr>
            <a:r>
              <a:rPr lang="es-CL" dirty="0" smtClean="0"/>
              <a:t>Teorema central del límite: a medida que obtengamos promedios sobre muestras grandes (mayores a 30 –n a partir del que se puede aplicar teorema) de manera natural se va a tender a una distribución normal</a:t>
            </a:r>
          </a:p>
          <a:p>
            <a:r>
              <a:rPr lang="es-CL" dirty="0" smtClean="0"/>
              <a:t>Dada una vble. Cualquiera, si extraemos muestras de tamaño n, y calculamos los promedios muestrales, entonces:</a:t>
            </a:r>
          </a:p>
          <a:p>
            <a:pPr lvl="2"/>
            <a:r>
              <a:rPr lang="es-CL" dirty="0" smtClean="0"/>
              <a:t>Dichos promedios tienen distribución aproximadamente normal,</a:t>
            </a:r>
          </a:p>
          <a:p>
            <a:pPr lvl="2"/>
            <a:r>
              <a:rPr lang="es-CL" dirty="0" smtClean="0"/>
              <a:t>La media de los promedios muestrales es la misma que la de la vble. Original</a:t>
            </a:r>
          </a:p>
          <a:p>
            <a:pPr lvl="2"/>
            <a:r>
              <a:rPr lang="es-CL" dirty="0" smtClean="0"/>
              <a:t>La desviación tipica de los promedios disminuye en un factor “raiz de n” (error estándar/ raiz n)</a:t>
            </a:r>
          </a:p>
          <a:p>
            <a:pPr lvl="2"/>
            <a:r>
              <a:rPr lang="es-CL" dirty="0" smtClean="0"/>
              <a:t>Las aproximaciones anteriores se hacen exactas (respecto al parámetro) cuando n tiende a infinito</a:t>
            </a:r>
          </a:p>
          <a:p>
            <a:pPr lvl="2"/>
            <a:endParaRPr lang="es-CL" dirty="0"/>
          </a:p>
        </p:txBody>
      </p:sp>
      <p:sp>
        <p:nvSpPr>
          <p:cNvPr id="5" name="Título 1"/>
          <p:cNvSpPr>
            <a:spLocks noGrp="1"/>
          </p:cNvSpPr>
          <p:nvPr>
            <p:ph type="title"/>
          </p:nvPr>
        </p:nvSpPr>
        <p:spPr>
          <a:xfrm>
            <a:off x="539552" y="332656"/>
            <a:ext cx="6508377" cy="1143000"/>
          </a:xfrm>
        </p:spPr>
        <p:txBody>
          <a:bodyPr/>
          <a:lstStyle/>
          <a:p>
            <a:r>
              <a:rPr lang="es-ES" dirty="0" smtClean="0"/>
              <a:t>Teorema central del límite</a:t>
            </a:r>
            <a:endParaRPr lang="es-ES" dirty="0"/>
          </a:p>
        </p:txBody>
      </p:sp>
    </p:spTree>
    <p:extLst>
      <p:ext uri="{BB962C8B-B14F-4D97-AF65-F5344CB8AC3E}">
        <p14:creationId xmlns:p14="http://schemas.microsoft.com/office/powerpoint/2010/main" val="273708017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Estimadores </a:t>
            </a:r>
            <a:r>
              <a:rPr lang="es-ES" dirty="0" err="1" smtClean="0"/>
              <a:t>insesgados</a:t>
            </a:r>
            <a:r>
              <a:rPr lang="es-ES" dirty="0" smtClean="0"/>
              <a:t> (BLUE)</a:t>
            </a:r>
            <a:endParaRPr lang="es-ES" dirty="0"/>
          </a:p>
        </p:txBody>
      </p:sp>
      <p:sp>
        <p:nvSpPr>
          <p:cNvPr id="3" name="Marcador de contenido 2"/>
          <p:cNvSpPr>
            <a:spLocks noGrp="1"/>
          </p:cNvSpPr>
          <p:nvPr>
            <p:ph idx="1"/>
          </p:nvPr>
        </p:nvSpPr>
        <p:spPr/>
        <p:txBody>
          <a:bodyPr/>
          <a:lstStyle/>
          <a:p>
            <a:r>
              <a:rPr lang="es-ES" dirty="0" smtClean="0"/>
              <a:t>El objetivo es calcular el estimador que más se ajuste a la realidad (parámetro), por tanto un estimador carente de sesgo.</a:t>
            </a:r>
          </a:p>
          <a:p>
            <a:r>
              <a:rPr lang="es-ES" dirty="0" smtClean="0"/>
              <a:t>A medida que aumenta el tamaño de la muestra en base a la cual se calcula el estimador, más se reduce el error (sigma </a:t>
            </a:r>
            <a:r>
              <a:rPr lang="es-ES" dirty="0" err="1" smtClean="0"/>
              <a:t>σ</a:t>
            </a:r>
            <a:r>
              <a:rPr lang="es-ES" dirty="0" smtClean="0"/>
              <a:t>)</a:t>
            </a:r>
          </a:p>
          <a:p>
            <a:pPr lvl="1"/>
            <a:r>
              <a:rPr lang="es-ES" dirty="0" smtClean="0"/>
              <a:t>Estimador BLUE: </a:t>
            </a:r>
            <a:r>
              <a:rPr lang="es-ES" dirty="0" err="1" smtClean="0"/>
              <a:t>Best</a:t>
            </a:r>
            <a:r>
              <a:rPr lang="es-ES" dirty="0" smtClean="0"/>
              <a:t> Linear </a:t>
            </a:r>
            <a:r>
              <a:rPr lang="es-ES" dirty="0" err="1" smtClean="0"/>
              <a:t>Unbiased</a:t>
            </a:r>
            <a:r>
              <a:rPr lang="es-ES" dirty="0" smtClean="0"/>
              <a:t> </a:t>
            </a:r>
            <a:r>
              <a:rPr lang="es-ES" dirty="0" err="1" smtClean="0"/>
              <a:t>Estimator</a:t>
            </a:r>
            <a:endParaRPr lang="es-ES" dirty="0" smtClean="0"/>
          </a:p>
          <a:p>
            <a:pPr lvl="3"/>
            <a:r>
              <a:rPr lang="es-ES" dirty="0" smtClean="0"/>
              <a:t>El mejor estimador linear no sesgado</a:t>
            </a:r>
            <a:endParaRPr lang="es-ES" dirty="0"/>
          </a:p>
        </p:txBody>
      </p:sp>
    </p:spTree>
    <p:extLst>
      <p:ext uri="{BB962C8B-B14F-4D97-AF65-F5344CB8AC3E}">
        <p14:creationId xmlns:p14="http://schemas.microsoft.com/office/powerpoint/2010/main" val="60749033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680" y="0"/>
            <a:ext cx="8795320" cy="1143000"/>
          </a:xfrm>
        </p:spPr>
        <p:txBody>
          <a:bodyPr>
            <a:normAutofit/>
          </a:bodyPr>
          <a:lstStyle/>
          <a:p>
            <a:r>
              <a:rPr lang="es-ES" dirty="0" smtClean="0"/>
              <a:t>Intervalos de Confianza (IC):</a:t>
            </a:r>
            <a:endParaRPr lang="es-CL" dirty="0"/>
          </a:p>
        </p:txBody>
      </p:sp>
      <p:sp>
        <p:nvSpPr>
          <p:cNvPr id="7" name="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9" name="8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1" name="10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2" name="11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3" name="12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4" name="13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21" name="20 CuadroTexto"/>
          <p:cNvSpPr txBox="1"/>
          <p:nvPr/>
        </p:nvSpPr>
        <p:spPr>
          <a:xfrm>
            <a:off x="3923928" y="2204864"/>
            <a:ext cx="1296144" cy="369332"/>
          </a:xfrm>
          <a:prstGeom prst="rect">
            <a:avLst/>
          </a:prstGeom>
          <a:noFill/>
        </p:spPr>
        <p:txBody>
          <a:bodyPr wrap="square" rtlCol="0">
            <a:spAutoFit/>
          </a:bodyPr>
          <a:lstStyle/>
          <a:p>
            <a:r>
              <a:rPr lang="es-ES" b="1" dirty="0" smtClean="0">
                <a:solidFill>
                  <a:schemeClr val="bg1"/>
                </a:solidFill>
              </a:rPr>
              <a:t>Hipótesis</a:t>
            </a:r>
            <a:endParaRPr lang="es-CL" b="1" dirty="0" smtClean="0">
              <a:solidFill>
                <a:schemeClr val="bg1"/>
              </a:solidFill>
            </a:endParaRPr>
          </a:p>
        </p:txBody>
      </p:sp>
      <p:sp>
        <p:nvSpPr>
          <p:cNvPr id="23" name="22 CuadroTexto"/>
          <p:cNvSpPr txBox="1"/>
          <p:nvPr/>
        </p:nvSpPr>
        <p:spPr>
          <a:xfrm>
            <a:off x="6084168" y="2204864"/>
            <a:ext cx="1224136" cy="369332"/>
          </a:xfrm>
          <a:prstGeom prst="rect">
            <a:avLst/>
          </a:prstGeom>
          <a:noFill/>
        </p:spPr>
        <p:txBody>
          <a:bodyPr wrap="square" rtlCol="0">
            <a:spAutoFit/>
          </a:bodyPr>
          <a:lstStyle/>
          <a:p>
            <a:r>
              <a:rPr lang="es-ES" b="1" dirty="0" smtClean="0">
                <a:solidFill>
                  <a:schemeClr val="bg1"/>
                </a:solidFill>
              </a:rPr>
              <a:t>Modelos</a:t>
            </a:r>
            <a:endParaRPr lang="es-CL" b="1" dirty="0">
              <a:solidFill>
                <a:schemeClr val="bg1"/>
              </a:solidFill>
            </a:endParaRPr>
          </a:p>
        </p:txBody>
      </p:sp>
      <p:sp>
        <p:nvSpPr>
          <p:cNvPr id="16" name="15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7" name="1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2" name="1 CuadroTexto"/>
          <p:cNvSpPr txBox="1"/>
          <p:nvPr/>
        </p:nvSpPr>
        <p:spPr>
          <a:xfrm>
            <a:off x="683568" y="1484784"/>
            <a:ext cx="7056784" cy="646331"/>
          </a:xfrm>
          <a:prstGeom prst="rect">
            <a:avLst/>
          </a:prstGeom>
          <a:noFill/>
        </p:spPr>
        <p:txBody>
          <a:bodyPr wrap="square" rtlCol="0">
            <a:spAutoFit/>
          </a:bodyPr>
          <a:lstStyle/>
          <a:p>
            <a:r>
              <a:rPr lang="es-CL" b="1" dirty="0" smtClean="0"/>
              <a:t>En estadística inferencial se hacen inferencias respecto de los parámetros poblacionales a partir de estimaciones.</a:t>
            </a:r>
            <a:endParaRPr lang="es-CL" b="1" dirty="0"/>
          </a:p>
        </p:txBody>
      </p:sp>
      <p:sp>
        <p:nvSpPr>
          <p:cNvPr id="5" name="4 CuadroTexto"/>
          <p:cNvSpPr txBox="1"/>
          <p:nvPr/>
        </p:nvSpPr>
        <p:spPr>
          <a:xfrm>
            <a:off x="395536" y="3244333"/>
            <a:ext cx="4176464" cy="1200329"/>
          </a:xfrm>
          <a:prstGeom prst="rect">
            <a:avLst/>
          </a:prstGeom>
          <a:noFill/>
        </p:spPr>
        <p:txBody>
          <a:bodyPr wrap="square" rtlCol="0">
            <a:spAutoFit/>
          </a:bodyPr>
          <a:lstStyle/>
          <a:p>
            <a:pPr algn="ctr"/>
            <a:r>
              <a:rPr lang="es-CL" b="1" dirty="0" smtClean="0"/>
              <a:t>Las estimaciones pueden ser puntuales (un valor individual como aproximación al parámetro poblacional)</a:t>
            </a:r>
            <a:endParaRPr lang="es-CL" b="1" dirty="0"/>
          </a:p>
        </p:txBody>
      </p:sp>
      <p:sp>
        <p:nvSpPr>
          <p:cNvPr id="6" name="5 CuadroTexto"/>
          <p:cNvSpPr txBox="1"/>
          <p:nvPr/>
        </p:nvSpPr>
        <p:spPr>
          <a:xfrm>
            <a:off x="899592" y="4509120"/>
            <a:ext cx="7992888" cy="2308324"/>
          </a:xfrm>
          <a:prstGeom prst="rect">
            <a:avLst/>
          </a:prstGeom>
          <a:noFill/>
        </p:spPr>
        <p:txBody>
          <a:bodyPr wrap="square" rtlCol="0">
            <a:spAutoFit/>
          </a:bodyPr>
          <a:lstStyle/>
          <a:p>
            <a:pPr algn="r"/>
            <a:r>
              <a:rPr lang="es-CL" dirty="0"/>
              <a:t>P</a:t>
            </a:r>
            <a:r>
              <a:rPr lang="es-CL" dirty="0" smtClean="0"/>
              <a:t>ueden ser intervalares, a partir de la identificación (± el error) de un límite inferior y otro superior</a:t>
            </a:r>
          </a:p>
          <a:p>
            <a:pPr algn="r"/>
            <a:r>
              <a:rPr lang="es-ES" b="1" dirty="0"/>
              <a:t>Parámetro = Estadístico± error</a:t>
            </a:r>
          </a:p>
          <a:p>
            <a:pPr algn="r"/>
            <a:endParaRPr lang="es-ES" b="1" dirty="0"/>
          </a:p>
          <a:p>
            <a:pPr algn="r"/>
            <a:r>
              <a:rPr lang="es-ES" b="1" dirty="0"/>
              <a:t>Intervalo de confianza: </a:t>
            </a:r>
            <a:r>
              <a:rPr lang="es-ES" dirty="0"/>
              <a:t>es un conjunto de valores obtenido a partir de los datos </a:t>
            </a:r>
            <a:r>
              <a:rPr lang="es-ES" dirty="0" err="1"/>
              <a:t>muestrales</a:t>
            </a:r>
            <a:r>
              <a:rPr lang="es-ES" dirty="0"/>
              <a:t> en el que hay una determinada probabilidad de que se encuentre el parámetro.</a:t>
            </a:r>
            <a:endParaRPr lang="es-CL" b="1" dirty="0"/>
          </a:p>
          <a:p>
            <a:pPr marL="285750" indent="-285750">
              <a:buFontTx/>
              <a:buChar char="•"/>
            </a:pPr>
            <a:endParaRPr lang="es-CL" dirty="0"/>
          </a:p>
        </p:txBody>
      </p:sp>
      <p:sp>
        <p:nvSpPr>
          <p:cNvPr id="8" name="7 Flecha abajo"/>
          <p:cNvSpPr/>
          <p:nvPr/>
        </p:nvSpPr>
        <p:spPr>
          <a:xfrm>
            <a:off x="2915816" y="2276872"/>
            <a:ext cx="144016" cy="6904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9 Flecha abajo"/>
          <p:cNvSpPr/>
          <p:nvPr/>
        </p:nvSpPr>
        <p:spPr>
          <a:xfrm>
            <a:off x="6012160" y="3068960"/>
            <a:ext cx="360040"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9264864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Cálculo del error típico en función de una muestra</a:t>
            </a:r>
            <a:endParaRPr lang="es-ES" dirty="0"/>
          </a:p>
        </p:txBody>
      </p:sp>
      <p:sp>
        <p:nvSpPr>
          <p:cNvPr id="3" name="Marcador de contenido 2"/>
          <p:cNvSpPr>
            <a:spLocks noGrp="1"/>
          </p:cNvSpPr>
          <p:nvPr>
            <p:ph idx="1"/>
          </p:nvPr>
        </p:nvSpPr>
        <p:spPr/>
        <p:txBody>
          <a:bodyPr>
            <a:normAutofit fontScale="92500" lnSpcReduction="20000"/>
          </a:bodyPr>
          <a:lstStyle/>
          <a:p>
            <a:endParaRPr lang="es-ES" dirty="0" smtClean="0"/>
          </a:p>
          <a:p>
            <a:r>
              <a:rPr lang="es-ES" dirty="0" smtClean="0"/>
              <a:t>Ejercicio: IC</a:t>
            </a:r>
            <a:r>
              <a:rPr lang="es-ES" baseline="-25000" dirty="0" smtClean="0"/>
              <a:t>(95%; 90%; 99,7%)</a:t>
            </a:r>
            <a:r>
              <a:rPr lang="es-ES" dirty="0" smtClean="0"/>
              <a:t> μ= </a:t>
            </a:r>
            <a:r>
              <a:rPr lang="es-ES" dirty="0" err="1" smtClean="0"/>
              <a:t>χ</a:t>
            </a:r>
            <a:r>
              <a:rPr lang="es-ES" dirty="0" smtClean="0"/>
              <a:t>± Z. </a:t>
            </a:r>
            <a:r>
              <a:rPr lang="es-ES" u="sng" dirty="0" err="1" smtClean="0"/>
              <a:t>σ</a:t>
            </a:r>
            <a:endParaRPr lang="es-ES" u="sng" dirty="0" smtClean="0"/>
          </a:p>
          <a:p>
            <a:pPr marL="1828800" lvl="8" indent="0">
              <a:buNone/>
            </a:pPr>
            <a:r>
              <a:rPr lang="es-ES" dirty="0"/>
              <a:t> </a:t>
            </a:r>
            <a:r>
              <a:rPr lang="es-ES" dirty="0" smtClean="0"/>
              <a:t>                                       √n</a:t>
            </a:r>
          </a:p>
          <a:p>
            <a:pPr lvl="1"/>
            <a:r>
              <a:rPr lang="es-ES" dirty="0"/>
              <a:t> </a:t>
            </a:r>
            <a:r>
              <a:rPr lang="es-ES" dirty="0" smtClean="0"/>
              <a:t>n = 2000</a:t>
            </a:r>
          </a:p>
          <a:p>
            <a:pPr lvl="1"/>
            <a:r>
              <a:rPr lang="es-ES" dirty="0"/>
              <a:t>X</a:t>
            </a:r>
            <a:r>
              <a:rPr lang="es-ES" dirty="0" smtClean="0"/>
              <a:t> = 227,000 CLP</a:t>
            </a:r>
          </a:p>
          <a:p>
            <a:pPr lvl="1"/>
            <a:r>
              <a:rPr lang="es-ES" dirty="0" smtClean="0"/>
              <a:t>Desviación estándar (</a:t>
            </a:r>
            <a:r>
              <a:rPr lang="es-ES" dirty="0" err="1" smtClean="0"/>
              <a:t>σ</a:t>
            </a:r>
            <a:r>
              <a:rPr lang="es-ES" dirty="0" smtClean="0"/>
              <a:t>)= 54,000 CLP</a:t>
            </a:r>
          </a:p>
          <a:p>
            <a:pPr lvl="1"/>
            <a:endParaRPr lang="es-ES" dirty="0"/>
          </a:p>
          <a:p>
            <a:pPr lvl="1"/>
            <a:r>
              <a:rPr lang="es-ES" dirty="0" smtClean="0"/>
              <a:t>IC</a:t>
            </a:r>
            <a:r>
              <a:rPr lang="es-ES" baseline="-25000" dirty="0" smtClean="0"/>
              <a:t>95%</a:t>
            </a:r>
          </a:p>
          <a:p>
            <a:pPr lvl="1"/>
            <a:r>
              <a:rPr lang="es-ES" dirty="0" smtClean="0"/>
              <a:t>IC</a:t>
            </a:r>
            <a:r>
              <a:rPr lang="es-ES" baseline="-25000" dirty="0"/>
              <a:t>90</a:t>
            </a:r>
            <a:r>
              <a:rPr lang="es-ES" baseline="-25000" dirty="0" smtClean="0"/>
              <a:t>%</a:t>
            </a:r>
          </a:p>
          <a:p>
            <a:pPr lvl="1"/>
            <a:r>
              <a:rPr lang="es-ES" dirty="0" smtClean="0"/>
              <a:t>IC</a:t>
            </a:r>
            <a:r>
              <a:rPr lang="es-ES" baseline="-25000" dirty="0"/>
              <a:t>99,7</a:t>
            </a:r>
            <a:r>
              <a:rPr lang="es-ES" baseline="-25000" dirty="0" smtClean="0"/>
              <a:t>%</a:t>
            </a:r>
          </a:p>
          <a:p>
            <a:pPr lvl="1"/>
            <a:endParaRPr lang="es-ES" baseline="-25000" dirty="0"/>
          </a:p>
          <a:p>
            <a:pPr lvl="1"/>
            <a:r>
              <a:rPr lang="es-ES" dirty="0" smtClean="0"/>
              <a:t>μ( el parámetro) tiene su valor en IC de x valor a % de confianza</a:t>
            </a:r>
          </a:p>
          <a:p>
            <a:pPr lvl="1"/>
            <a:endParaRPr lang="es-ES" dirty="0"/>
          </a:p>
        </p:txBody>
      </p:sp>
    </p:spTree>
    <p:extLst>
      <p:ext uri="{BB962C8B-B14F-4D97-AF65-F5344CB8AC3E}">
        <p14:creationId xmlns:p14="http://schemas.microsoft.com/office/powerpoint/2010/main" val="49013304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Valores de Z por niveles de confianza</a:t>
            </a:r>
            <a:endParaRPr lang="es-ES" dirty="0"/>
          </a:p>
        </p:txBody>
      </p:sp>
      <p:sp>
        <p:nvSpPr>
          <p:cNvPr id="3" name="Marcador de contenido 2"/>
          <p:cNvSpPr>
            <a:spLocks noGrp="1"/>
          </p:cNvSpPr>
          <p:nvPr>
            <p:ph idx="1"/>
          </p:nvPr>
        </p:nvSpPr>
        <p:spPr>
          <a:xfrm>
            <a:off x="2771800" y="2276872"/>
            <a:ext cx="2808312" cy="2088232"/>
          </a:xfrm>
        </p:spPr>
        <p:txBody>
          <a:bodyPr/>
          <a:lstStyle/>
          <a:p>
            <a:r>
              <a:rPr lang="es-ES" dirty="0" smtClean="0"/>
              <a:t>90%------1,645</a:t>
            </a:r>
          </a:p>
          <a:p>
            <a:r>
              <a:rPr lang="es-ES" dirty="0" smtClean="0"/>
              <a:t>95%------1,96</a:t>
            </a:r>
          </a:p>
          <a:p>
            <a:r>
              <a:rPr lang="es-ES" dirty="0" smtClean="0"/>
              <a:t>95,5%---2,00</a:t>
            </a:r>
          </a:p>
          <a:p>
            <a:r>
              <a:rPr lang="es-ES" dirty="0" smtClean="0"/>
              <a:t>99%----2,576</a:t>
            </a:r>
            <a:endParaRPr lang="es-ES" dirty="0"/>
          </a:p>
        </p:txBody>
      </p:sp>
    </p:spTree>
    <p:extLst>
      <p:ext uri="{BB962C8B-B14F-4D97-AF65-F5344CB8AC3E}">
        <p14:creationId xmlns:p14="http://schemas.microsoft.com/office/powerpoint/2010/main" val="240189670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Contrastación de Hipótesis</a:t>
            </a:r>
            <a:endParaRPr lang="es-ES" dirty="0"/>
          </a:p>
        </p:txBody>
      </p:sp>
      <p:sp>
        <p:nvSpPr>
          <p:cNvPr id="3" name="Marcador de contenido 2"/>
          <p:cNvSpPr>
            <a:spLocks noGrp="1"/>
          </p:cNvSpPr>
          <p:nvPr>
            <p:ph idx="1"/>
          </p:nvPr>
        </p:nvSpPr>
        <p:spPr/>
        <p:txBody>
          <a:bodyPr/>
          <a:lstStyle/>
          <a:p>
            <a:endParaRPr lang="es-ES" dirty="0" smtClean="0"/>
          </a:p>
          <a:p>
            <a:endParaRPr lang="es-ES" dirty="0"/>
          </a:p>
        </p:txBody>
      </p:sp>
      <p:sp>
        <p:nvSpPr>
          <p:cNvPr id="4" name="CuadroTexto 3"/>
          <p:cNvSpPr txBox="1"/>
          <p:nvPr/>
        </p:nvSpPr>
        <p:spPr>
          <a:xfrm>
            <a:off x="755576" y="2276872"/>
            <a:ext cx="7272808" cy="3139321"/>
          </a:xfrm>
          <a:prstGeom prst="rect">
            <a:avLst/>
          </a:prstGeom>
          <a:noFill/>
        </p:spPr>
        <p:txBody>
          <a:bodyPr wrap="square" rtlCol="0">
            <a:spAutoFit/>
          </a:bodyPr>
          <a:lstStyle/>
          <a:p>
            <a:r>
              <a:rPr lang="es-ES" dirty="0" smtClean="0"/>
              <a:t>Se usa la media de una muestra para estimar la media de la población.</a:t>
            </a:r>
          </a:p>
          <a:p>
            <a:r>
              <a:rPr lang="es-ES" dirty="0"/>
              <a:t>	</a:t>
            </a:r>
            <a:r>
              <a:rPr lang="es-ES" dirty="0" smtClean="0"/>
              <a:t>* El promedio de ingreso laborales para la RM en la muestra de la encuesta CASEN 2013</a:t>
            </a:r>
          </a:p>
          <a:p>
            <a:r>
              <a:rPr lang="es-ES" dirty="0"/>
              <a:t>	</a:t>
            </a:r>
            <a:r>
              <a:rPr lang="es-ES" dirty="0" smtClean="0"/>
              <a:t>* Se hace la estimación puntual que resulta en que el ingreso promedio para la RM es 529,525 CLP</a:t>
            </a:r>
          </a:p>
          <a:p>
            <a:endParaRPr lang="es-ES" dirty="0"/>
          </a:p>
          <a:p>
            <a:r>
              <a:rPr lang="es-ES" dirty="0" smtClean="0"/>
              <a:t>La estimación </a:t>
            </a:r>
            <a:r>
              <a:rPr lang="es-ES" dirty="0" err="1" smtClean="0"/>
              <a:t>intervalar</a:t>
            </a:r>
            <a:r>
              <a:rPr lang="es-ES" dirty="0" smtClean="0"/>
              <a:t> implica la construcción de intervalos de confianza, rangos de valores en los cuales se encontrará el parámetro poblacional con una probabilidad determinada.</a:t>
            </a:r>
          </a:p>
          <a:p>
            <a:endParaRPr lang="es-ES" dirty="0"/>
          </a:p>
        </p:txBody>
      </p:sp>
    </p:spTree>
    <p:extLst>
      <p:ext uri="{BB962C8B-B14F-4D97-AF65-F5344CB8AC3E}">
        <p14:creationId xmlns:p14="http://schemas.microsoft.com/office/powerpoint/2010/main" val="141018864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680" y="0"/>
            <a:ext cx="8795320" cy="1143000"/>
          </a:xfrm>
        </p:spPr>
        <p:txBody>
          <a:bodyPr>
            <a:normAutofit/>
          </a:bodyPr>
          <a:lstStyle/>
          <a:p>
            <a:r>
              <a:rPr lang="es-ES" dirty="0" smtClean="0"/>
              <a:t>Inferencia estadística:</a:t>
            </a:r>
            <a:endParaRPr lang="es-CL" dirty="0"/>
          </a:p>
        </p:txBody>
      </p:sp>
      <p:sp>
        <p:nvSpPr>
          <p:cNvPr id="7" name="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9" name="8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1" name="10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2" name="11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3" name="12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4" name="13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20" name="19 CuadroTexto"/>
          <p:cNvSpPr txBox="1"/>
          <p:nvPr/>
        </p:nvSpPr>
        <p:spPr>
          <a:xfrm>
            <a:off x="1835696" y="2204864"/>
            <a:ext cx="1296144" cy="369332"/>
          </a:xfrm>
          <a:prstGeom prst="rect">
            <a:avLst/>
          </a:prstGeom>
          <a:noFill/>
        </p:spPr>
        <p:txBody>
          <a:bodyPr wrap="square" rtlCol="0">
            <a:spAutoFit/>
          </a:bodyPr>
          <a:lstStyle/>
          <a:p>
            <a:r>
              <a:rPr lang="es-ES" b="1" dirty="0" smtClean="0">
                <a:solidFill>
                  <a:schemeClr val="bg1"/>
                </a:solidFill>
              </a:rPr>
              <a:t>Objetivos</a:t>
            </a:r>
            <a:endParaRPr lang="es-CL" b="1" dirty="0">
              <a:solidFill>
                <a:schemeClr val="bg1"/>
              </a:solidFill>
            </a:endParaRPr>
          </a:p>
        </p:txBody>
      </p:sp>
      <p:sp>
        <p:nvSpPr>
          <p:cNvPr id="21" name="20 CuadroTexto"/>
          <p:cNvSpPr txBox="1"/>
          <p:nvPr/>
        </p:nvSpPr>
        <p:spPr>
          <a:xfrm>
            <a:off x="3923928" y="2204864"/>
            <a:ext cx="1296144" cy="369332"/>
          </a:xfrm>
          <a:prstGeom prst="rect">
            <a:avLst/>
          </a:prstGeom>
          <a:noFill/>
        </p:spPr>
        <p:txBody>
          <a:bodyPr wrap="square" rtlCol="0">
            <a:spAutoFit/>
          </a:bodyPr>
          <a:lstStyle/>
          <a:p>
            <a:r>
              <a:rPr lang="es-ES" b="1" dirty="0" smtClean="0">
                <a:solidFill>
                  <a:schemeClr val="bg1"/>
                </a:solidFill>
              </a:rPr>
              <a:t>Hipótesis</a:t>
            </a:r>
            <a:endParaRPr lang="es-CL" b="1" dirty="0" smtClean="0">
              <a:solidFill>
                <a:schemeClr val="bg1"/>
              </a:solidFill>
            </a:endParaRPr>
          </a:p>
        </p:txBody>
      </p:sp>
      <p:sp>
        <p:nvSpPr>
          <p:cNvPr id="23" name="22 CuadroTexto"/>
          <p:cNvSpPr txBox="1"/>
          <p:nvPr/>
        </p:nvSpPr>
        <p:spPr>
          <a:xfrm>
            <a:off x="6084168" y="2204864"/>
            <a:ext cx="1224136" cy="369332"/>
          </a:xfrm>
          <a:prstGeom prst="rect">
            <a:avLst/>
          </a:prstGeom>
          <a:noFill/>
        </p:spPr>
        <p:txBody>
          <a:bodyPr wrap="square" rtlCol="0">
            <a:spAutoFit/>
          </a:bodyPr>
          <a:lstStyle/>
          <a:p>
            <a:r>
              <a:rPr lang="es-ES" b="1" dirty="0" smtClean="0">
                <a:solidFill>
                  <a:schemeClr val="bg1"/>
                </a:solidFill>
              </a:rPr>
              <a:t>Modelos</a:t>
            </a:r>
            <a:endParaRPr lang="es-CL" b="1" dirty="0">
              <a:solidFill>
                <a:schemeClr val="bg1"/>
              </a:solidFill>
            </a:endParaRPr>
          </a:p>
        </p:txBody>
      </p:sp>
      <p:sp>
        <p:nvSpPr>
          <p:cNvPr id="16" name="15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7" name="1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pic>
        <p:nvPicPr>
          <p:cNvPr id="2050" name="Picture 2"/>
          <p:cNvPicPr>
            <a:picLocks noChangeAspect="1" noChangeArrowheads="1"/>
          </p:cNvPicPr>
          <p:nvPr/>
        </p:nvPicPr>
        <p:blipFill>
          <a:blip r:embed="rId2" cstate="print"/>
          <a:srcRect/>
          <a:stretch>
            <a:fillRect/>
          </a:stretch>
        </p:blipFill>
        <p:spPr bwMode="auto">
          <a:xfrm>
            <a:off x="755576" y="1628800"/>
            <a:ext cx="7829393" cy="475252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 </a:t>
            </a:r>
            <a:r>
              <a:rPr lang="es-ES" dirty="0" err="1" smtClean="0"/>
              <a:t>value</a:t>
            </a:r>
            <a:r>
              <a:rPr lang="es-ES" dirty="0" smtClean="0"/>
              <a:t> 0-1</a:t>
            </a:r>
            <a:endParaRPr lang="es-ES" dirty="0"/>
          </a:p>
        </p:txBody>
      </p:sp>
      <p:sp>
        <p:nvSpPr>
          <p:cNvPr id="3" name="Marcador de contenido 2"/>
          <p:cNvSpPr>
            <a:spLocks noGrp="1"/>
          </p:cNvSpPr>
          <p:nvPr>
            <p:ph idx="1"/>
          </p:nvPr>
        </p:nvSpPr>
        <p:spPr>
          <a:xfrm>
            <a:off x="457199" y="2209800"/>
            <a:ext cx="6563073" cy="4243536"/>
          </a:xfrm>
        </p:spPr>
        <p:txBody>
          <a:bodyPr>
            <a:normAutofit fontScale="92500" lnSpcReduction="10000"/>
          </a:bodyPr>
          <a:lstStyle/>
          <a:p>
            <a:r>
              <a:rPr lang="es-ES" dirty="0" smtClean="0"/>
              <a:t>La probabilidad de obtener como resultado un valor extremo o atípico</a:t>
            </a:r>
          </a:p>
          <a:p>
            <a:pPr lvl="1"/>
            <a:r>
              <a:rPr lang="es-ES" dirty="0" smtClean="0"/>
              <a:t>Hipótesis: afirmación sobre un parámetro de la población que se pone a prueba a partir del cálculo de un estimador en función de una muestra</a:t>
            </a:r>
          </a:p>
          <a:p>
            <a:pPr lvl="1"/>
            <a:endParaRPr lang="es-ES" dirty="0"/>
          </a:p>
          <a:p>
            <a:pPr lvl="1"/>
            <a:r>
              <a:rPr lang="es-ES" dirty="0" smtClean="0"/>
              <a:t>Error  de tipo 1: se rechaza H0 cuando H0 es verdadera</a:t>
            </a:r>
          </a:p>
          <a:p>
            <a:pPr lvl="1"/>
            <a:r>
              <a:rPr lang="es-ES" dirty="0" smtClean="0"/>
              <a:t>Error de tipo 2: no se rechaza H0 cuando H1 es verdadera</a:t>
            </a:r>
          </a:p>
          <a:p>
            <a:pPr lvl="1"/>
            <a:endParaRPr lang="es-ES" dirty="0" smtClean="0"/>
          </a:p>
          <a:p>
            <a:pPr lvl="1"/>
            <a:r>
              <a:rPr lang="es-ES" dirty="0" smtClean="0"/>
              <a:t>Cuanto más representativa sea la muestra, más pequeño será el p valor, menor la desviación </a:t>
            </a:r>
            <a:r>
              <a:rPr lang="es-ES" dirty="0" err="1" smtClean="0"/>
              <a:t>estandar</a:t>
            </a:r>
            <a:r>
              <a:rPr lang="es-ES" dirty="0" smtClean="0"/>
              <a:t> y por tanto se hará una estimación correcta en base a pocos datos. OJO muestras inferiores a 400 casos darán lugar a p valor mayor a 0,05 (1/√400; 1/20; 0,05)</a:t>
            </a:r>
            <a:endParaRPr lang="es-ES" dirty="0"/>
          </a:p>
          <a:p>
            <a:pPr lvl="1"/>
            <a:endParaRPr lang="es-ES" dirty="0" smtClean="0"/>
          </a:p>
        </p:txBody>
      </p:sp>
    </p:spTree>
    <p:extLst>
      <p:ext uri="{BB962C8B-B14F-4D97-AF65-F5344CB8AC3E}">
        <p14:creationId xmlns:p14="http://schemas.microsoft.com/office/powerpoint/2010/main" val="213978461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6508377" cy="1143000"/>
          </a:xfrm>
        </p:spPr>
        <p:txBody>
          <a:bodyPr/>
          <a:lstStyle/>
          <a:p>
            <a:r>
              <a:rPr lang="es-ES" dirty="0" smtClean="0"/>
              <a:t>Contrastación de Hipótesis</a:t>
            </a:r>
            <a:endParaRPr lang="es-ES" dirty="0"/>
          </a:p>
        </p:txBody>
      </p:sp>
      <p:sp>
        <p:nvSpPr>
          <p:cNvPr id="3" name="Marcador de contenido 2"/>
          <p:cNvSpPr>
            <a:spLocks noGrp="1"/>
          </p:cNvSpPr>
          <p:nvPr>
            <p:ph idx="1"/>
          </p:nvPr>
        </p:nvSpPr>
        <p:spPr>
          <a:xfrm>
            <a:off x="467544" y="1556792"/>
            <a:ext cx="6912768" cy="4392488"/>
          </a:xfrm>
        </p:spPr>
        <p:txBody>
          <a:bodyPr>
            <a:normAutofit fontScale="85000" lnSpcReduction="10000"/>
          </a:bodyPr>
          <a:lstStyle/>
          <a:p>
            <a:r>
              <a:rPr lang="es-ES" dirty="0" smtClean="0"/>
              <a:t>La hipótesis se puede definir como soluciones probables previamente seleccionadas para un problema planteado.</a:t>
            </a:r>
          </a:p>
          <a:p>
            <a:r>
              <a:rPr lang="es-ES" dirty="0" smtClean="0"/>
              <a:t>Para que una hipótesis se convierta en teoría deberá ser validada mediante pruebas de hipótesis</a:t>
            </a:r>
          </a:p>
          <a:p>
            <a:r>
              <a:rPr lang="es-ES" dirty="0" smtClean="0"/>
              <a:t>Estas pruebas permiten eliminar la hipótesis falsas y mantener las verdaderas</a:t>
            </a:r>
          </a:p>
          <a:p>
            <a:r>
              <a:rPr lang="es-ES" dirty="0" smtClean="0"/>
              <a:t>Una hipótesis estadística es una conjetura acerca de un parámetro de la población</a:t>
            </a:r>
          </a:p>
          <a:p>
            <a:r>
              <a:rPr lang="es-ES" dirty="0" smtClean="0"/>
              <a:t>Se puede contrastar una hipótesis formulada respecto de la población con la información que se obtiene a partir de una muestra</a:t>
            </a:r>
          </a:p>
          <a:p>
            <a:r>
              <a:rPr lang="es-ES" dirty="0" smtClean="0"/>
              <a:t>Siempre se parte asumiendo la H0 (o de no relación estadísticamente significativa)</a:t>
            </a:r>
            <a:endParaRPr lang="es-ES" dirty="0"/>
          </a:p>
        </p:txBody>
      </p:sp>
    </p:spTree>
    <p:extLst>
      <p:ext uri="{BB962C8B-B14F-4D97-AF65-F5344CB8AC3E}">
        <p14:creationId xmlns:p14="http://schemas.microsoft.com/office/powerpoint/2010/main" val="377123754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H0 / Ha</a:t>
            </a:r>
            <a:endParaRPr lang="es-ES" dirty="0"/>
          </a:p>
        </p:txBody>
      </p:sp>
      <p:sp>
        <p:nvSpPr>
          <p:cNvPr id="3" name="Marcador de contenido 2"/>
          <p:cNvSpPr>
            <a:spLocks noGrp="1"/>
          </p:cNvSpPr>
          <p:nvPr>
            <p:ph idx="1"/>
          </p:nvPr>
        </p:nvSpPr>
        <p:spPr/>
        <p:txBody>
          <a:bodyPr/>
          <a:lstStyle/>
          <a:p>
            <a:r>
              <a:rPr lang="es-ES" dirty="0" smtClean="0"/>
              <a:t>La Ha (H1) es la hipótesis por la que el investigador se arriesga.</a:t>
            </a:r>
          </a:p>
          <a:p>
            <a:r>
              <a:rPr lang="es-ES" dirty="0" smtClean="0"/>
              <a:t>Al rechazar o aceptar la H0 indirectamente estaremos obteniendo conclusiones respecto de la Ha</a:t>
            </a:r>
          </a:p>
          <a:p>
            <a:pPr lvl="1"/>
            <a:r>
              <a:rPr lang="es-ES" dirty="0" smtClean="0"/>
              <a:t>El valor del p valor de un determinado estadístico de contraste nos permite decidir si aceptamos o rechazamos la H0</a:t>
            </a:r>
          </a:p>
          <a:p>
            <a:pPr lvl="1"/>
            <a:r>
              <a:rPr lang="es-ES" dirty="0" smtClean="0"/>
              <a:t>α = nivel de significación</a:t>
            </a:r>
            <a:endParaRPr lang="es-ES" dirty="0"/>
          </a:p>
        </p:txBody>
      </p:sp>
    </p:spTree>
    <p:extLst>
      <p:ext uri="{BB962C8B-B14F-4D97-AF65-F5344CB8AC3E}">
        <p14:creationId xmlns:p14="http://schemas.microsoft.com/office/powerpoint/2010/main" val="15462212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680" y="0"/>
            <a:ext cx="8795320" cy="1143000"/>
          </a:xfrm>
        </p:spPr>
        <p:txBody>
          <a:bodyPr>
            <a:normAutofit/>
          </a:bodyPr>
          <a:lstStyle/>
          <a:p>
            <a:r>
              <a:rPr lang="es-ES" dirty="0" smtClean="0"/>
              <a:t>Organigrama de las clases:</a:t>
            </a:r>
            <a:endParaRPr lang="es-CL" dirty="0"/>
          </a:p>
        </p:txBody>
      </p:sp>
      <p:graphicFrame>
        <p:nvGraphicFramePr>
          <p:cNvPr id="5" name="4 Tabla"/>
          <p:cNvGraphicFramePr>
            <a:graphicFrameLocks noGrp="1"/>
          </p:cNvGraphicFramePr>
          <p:nvPr>
            <p:extLst>
              <p:ext uri="{D42A27DB-BD31-4B8C-83A1-F6EECF244321}">
                <p14:modId xmlns:p14="http://schemas.microsoft.com/office/powerpoint/2010/main" val="216891576"/>
              </p:ext>
            </p:extLst>
          </p:nvPr>
        </p:nvGraphicFramePr>
        <p:xfrm>
          <a:off x="899592" y="2150329"/>
          <a:ext cx="6768752" cy="3870959"/>
        </p:xfrm>
        <a:graphic>
          <a:graphicData uri="http://schemas.openxmlformats.org/drawingml/2006/table">
            <a:tbl>
              <a:tblPr firstRow="1" bandRow="1">
                <a:tableStyleId>{5C22544A-7EE6-4342-B048-85BDC9FD1C3A}</a:tableStyleId>
              </a:tblPr>
              <a:tblGrid>
                <a:gridCol w="2160240"/>
                <a:gridCol w="2448272"/>
                <a:gridCol w="2160240"/>
              </a:tblGrid>
              <a:tr h="792088">
                <a:tc>
                  <a:txBody>
                    <a:bodyPr/>
                    <a:lstStyle/>
                    <a:p>
                      <a:pPr algn="ctr"/>
                      <a:endParaRPr kumimoji="0" lang="es-ES" sz="1200" b="1" kern="1200" dirty="0" smtClean="0">
                        <a:solidFill>
                          <a:schemeClr val="lt1"/>
                        </a:solidFill>
                        <a:latin typeface="+mn-lt"/>
                        <a:ea typeface="+mn-ea"/>
                        <a:cs typeface="+mn-cs"/>
                      </a:endParaRPr>
                    </a:p>
                    <a:p>
                      <a:pPr algn="ctr"/>
                      <a:r>
                        <a:rPr kumimoji="0" lang="es-ES" sz="1200" b="1" kern="1200" cap="small" dirty="0" smtClean="0">
                          <a:solidFill>
                            <a:schemeClr val="lt1"/>
                          </a:solidFill>
                          <a:latin typeface="+mn-lt"/>
                          <a:ea typeface="+mn-ea"/>
                          <a:cs typeface="+mn-cs"/>
                        </a:rPr>
                        <a:t>Estadística básica</a:t>
                      </a:r>
                      <a:r>
                        <a:rPr kumimoji="0" lang="es-ES" sz="1200" b="1" kern="1200" cap="small" baseline="0" dirty="0" smtClean="0">
                          <a:solidFill>
                            <a:schemeClr val="lt1"/>
                          </a:solidFill>
                          <a:latin typeface="+mn-lt"/>
                          <a:ea typeface="+mn-ea"/>
                          <a:cs typeface="+mn-cs"/>
                        </a:rPr>
                        <a:t> y uso de </a:t>
                      </a:r>
                      <a:r>
                        <a:rPr kumimoji="0" lang="es-ES" sz="1200" b="1" kern="1200" cap="small" baseline="0" dirty="0" err="1" smtClean="0">
                          <a:solidFill>
                            <a:schemeClr val="lt1"/>
                          </a:solidFill>
                          <a:latin typeface="+mn-lt"/>
                          <a:ea typeface="+mn-ea"/>
                          <a:cs typeface="+mn-cs"/>
                        </a:rPr>
                        <a:t>softwares</a:t>
                      </a:r>
                      <a:r>
                        <a:rPr kumimoji="0" lang="es-ES" sz="1200" b="1" kern="1200" cap="small" baseline="0" dirty="0" smtClean="0">
                          <a:solidFill>
                            <a:schemeClr val="lt1"/>
                          </a:solidFill>
                          <a:latin typeface="+mn-lt"/>
                          <a:ea typeface="+mn-ea"/>
                          <a:cs typeface="+mn-cs"/>
                        </a:rPr>
                        <a:t> informáticos</a:t>
                      </a:r>
                      <a:endParaRPr kumimoji="0" lang="es-CL" sz="1200" b="1" kern="1200" cap="small" dirty="0" smtClean="0">
                        <a:solidFill>
                          <a:schemeClr val="lt1"/>
                        </a:solidFill>
                        <a:latin typeface="+mn-lt"/>
                        <a:ea typeface="+mn-ea"/>
                        <a:cs typeface="+mn-cs"/>
                      </a:endParaRPr>
                    </a:p>
                  </a:txBody>
                  <a:tcPr/>
                </a:tc>
                <a:tc>
                  <a:txBody>
                    <a:bodyPr/>
                    <a:lstStyle/>
                    <a:p>
                      <a:pPr marL="0" algn="ctr" rtl="0" eaLnBrk="1" latinLnBrk="0" hangingPunct="1"/>
                      <a:endParaRPr kumimoji="0" lang="es-ES" sz="1200" b="1" kern="1200" dirty="0" smtClean="0">
                        <a:solidFill>
                          <a:schemeClr val="lt1"/>
                        </a:solidFill>
                        <a:latin typeface="+mn-lt"/>
                        <a:ea typeface="+mn-ea"/>
                        <a:cs typeface="+mn-cs"/>
                      </a:endParaRPr>
                    </a:p>
                    <a:p>
                      <a:pPr marL="0" algn="ctr" rtl="0" eaLnBrk="1" latinLnBrk="0" hangingPunct="1"/>
                      <a:r>
                        <a:rPr kumimoji="0" lang="es-ES" sz="1200" b="1" kern="1200" cap="small" baseline="0" dirty="0" smtClean="0">
                          <a:solidFill>
                            <a:schemeClr val="lt1"/>
                          </a:solidFill>
                          <a:latin typeface="+mn-lt"/>
                          <a:ea typeface="+mn-ea"/>
                          <a:cs typeface="+mn-cs"/>
                        </a:rPr>
                        <a:t>Estadística descriptiva </a:t>
                      </a:r>
                    </a:p>
                    <a:p>
                      <a:pPr marL="0" algn="ctr" rtl="0" eaLnBrk="1" latinLnBrk="0" hangingPunct="1"/>
                      <a:r>
                        <a:rPr kumimoji="0" lang="es-ES" sz="1200" b="1" kern="1200" cap="small" baseline="0" dirty="0" err="1" smtClean="0">
                          <a:solidFill>
                            <a:schemeClr val="lt1"/>
                          </a:solidFill>
                          <a:latin typeface="+mn-lt"/>
                          <a:ea typeface="+mn-ea"/>
                          <a:cs typeface="+mn-cs"/>
                        </a:rPr>
                        <a:t>univariada</a:t>
                      </a:r>
                      <a:r>
                        <a:rPr kumimoji="0" lang="es-ES" sz="1200" b="1" kern="1200" cap="small" baseline="0" dirty="0" smtClean="0">
                          <a:solidFill>
                            <a:schemeClr val="lt1"/>
                          </a:solidFill>
                          <a:latin typeface="+mn-lt"/>
                          <a:ea typeface="+mn-ea"/>
                          <a:cs typeface="+mn-cs"/>
                        </a:rPr>
                        <a:t> y </a:t>
                      </a:r>
                      <a:r>
                        <a:rPr kumimoji="0" lang="es-ES" sz="1200" b="1" kern="1200" cap="small" baseline="0" dirty="0" err="1" smtClean="0">
                          <a:solidFill>
                            <a:schemeClr val="lt1"/>
                          </a:solidFill>
                          <a:latin typeface="+mn-lt"/>
                          <a:ea typeface="+mn-ea"/>
                          <a:cs typeface="+mn-cs"/>
                        </a:rPr>
                        <a:t>bivariada</a:t>
                      </a:r>
                      <a:endParaRPr kumimoji="0" lang="es-CL" sz="1200" b="1" kern="1200" cap="small" baseline="0" dirty="0" smtClean="0">
                        <a:solidFill>
                          <a:schemeClr val="lt1"/>
                        </a:solidFill>
                        <a:latin typeface="+mn-lt"/>
                        <a:ea typeface="+mn-ea"/>
                        <a:cs typeface="+mn-cs"/>
                      </a:endParaRPr>
                    </a:p>
                  </a:txBody>
                  <a:tcPr/>
                </a:tc>
                <a:tc>
                  <a:txBody>
                    <a:bodyPr/>
                    <a:lstStyle/>
                    <a:p>
                      <a:pPr marL="0" algn="ctr" rtl="0" eaLnBrk="1" latinLnBrk="0" hangingPunct="1"/>
                      <a:endParaRPr kumimoji="0" lang="es-ES" sz="1200" b="1" kern="1200" dirty="0" smtClean="0">
                        <a:solidFill>
                          <a:schemeClr val="lt1"/>
                        </a:solidFill>
                        <a:latin typeface="+mn-lt"/>
                        <a:ea typeface="+mn-ea"/>
                        <a:cs typeface="+mn-cs"/>
                      </a:endParaRPr>
                    </a:p>
                    <a:p>
                      <a:pPr marL="0" algn="ctr" rtl="0" eaLnBrk="1" latinLnBrk="0" hangingPunct="1"/>
                      <a:r>
                        <a:rPr kumimoji="0" lang="es-ES" sz="1200" b="1" kern="1200" cap="small" dirty="0" smtClean="0">
                          <a:solidFill>
                            <a:schemeClr val="lt1"/>
                          </a:solidFill>
                          <a:latin typeface="+mn-lt"/>
                          <a:ea typeface="+mn-ea"/>
                          <a:cs typeface="+mn-cs"/>
                        </a:rPr>
                        <a:t>Diagramas</a:t>
                      </a:r>
                      <a:r>
                        <a:rPr kumimoji="0" lang="es-ES" sz="1200" b="1" kern="1200" cap="small" baseline="0" dirty="0" smtClean="0">
                          <a:solidFill>
                            <a:schemeClr val="lt1"/>
                          </a:solidFill>
                          <a:latin typeface="+mn-lt"/>
                          <a:ea typeface="+mn-ea"/>
                          <a:cs typeface="+mn-cs"/>
                        </a:rPr>
                        <a:t> de puntos y correlaciones y regresiones lineales simples</a:t>
                      </a:r>
                      <a:endParaRPr kumimoji="0" lang="es-CL" sz="1200" b="1" kern="1200" cap="small" dirty="0" smtClean="0">
                        <a:solidFill>
                          <a:schemeClr val="lt1"/>
                        </a:solidFill>
                        <a:latin typeface="+mn-lt"/>
                        <a:ea typeface="+mn-ea"/>
                        <a:cs typeface="+mn-cs"/>
                      </a:endParaRPr>
                    </a:p>
                  </a:txBody>
                  <a:tcPr/>
                </a:tc>
              </a:tr>
              <a:tr h="862172">
                <a:tc>
                  <a:txBody>
                    <a:bodyPr/>
                    <a:lstStyle/>
                    <a:p>
                      <a:pPr algn="ctr"/>
                      <a:r>
                        <a:rPr kumimoji="0" lang="es-ES" sz="1400" kern="1200" dirty="0" smtClean="0">
                          <a:solidFill>
                            <a:schemeClr val="dk1"/>
                          </a:solidFill>
                          <a:latin typeface="+mn-lt"/>
                          <a:ea typeface="+mn-ea"/>
                          <a:cs typeface="+mn-cs"/>
                        </a:rPr>
                        <a:t>Población y muestra. Ponderación. ¿Por qué la estadística?</a:t>
                      </a:r>
                      <a:r>
                        <a:rPr kumimoji="0" lang="es-ES" sz="1400" kern="1200" baseline="0" dirty="0" smtClean="0">
                          <a:solidFill>
                            <a:schemeClr val="dk1"/>
                          </a:solidFill>
                          <a:latin typeface="+mn-lt"/>
                          <a:ea typeface="+mn-ea"/>
                          <a:cs typeface="+mn-cs"/>
                        </a:rPr>
                        <a:t> ¿Para qué?</a:t>
                      </a:r>
                      <a:endParaRPr kumimoji="0" lang="es-CL" sz="1400" kern="1200" dirty="0" smtClean="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1400" kern="1200" dirty="0" smtClean="0">
                          <a:solidFill>
                            <a:schemeClr val="dk1"/>
                          </a:solidFill>
                          <a:latin typeface="+mn-lt"/>
                          <a:ea typeface="+mn-ea"/>
                          <a:cs typeface="+mn-cs"/>
                        </a:rPr>
                        <a:t>Definición y uso de los estadísticos paramétricos y no paramétricos</a:t>
                      </a:r>
                      <a:endParaRPr kumimoji="0" lang="es-CL" sz="1400" kern="1200" dirty="0" smtClean="0">
                        <a:solidFill>
                          <a:schemeClr val="dk1"/>
                        </a:solidFill>
                        <a:latin typeface="+mn-lt"/>
                        <a:ea typeface="+mn-ea"/>
                        <a:cs typeface="+mn-cs"/>
                      </a:endParaRPr>
                    </a:p>
                    <a:p>
                      <a:pPr algn="ctr"/>
                      <a:endParaRPr lang="es-CL" sz="1400" dirty="0"/>
                    </a:p>
                  </a:txBody>
                  <a:tcPr/>
                </a:tc>
                <a:tc>
                  <a:txBody>
                    <a:bodyPr/>
                    <a:lstStyle/>
                    <a:p>
                      <a:pPr algn="ctr"/>
                      <a:r>
                        <a:rPr kumimoji="0" lang="es-CL" sz="1400" kern="1200" dirty="0" smtClean="0">
                          <a:solidFill>
                            <a:schemeClr val="dk1"/>
                          </a:solidFill>
                          <a:latin typeface="+mn-lt"/>
                          <a:ea typeface="+mn-ea"/>
                          <a:cs typeface="+mn-cs"/>
                        </a:rPr>
                        <a:t>Análisis de correlación. Interpretación de tipos de relaciones.</a:t>
                      </a:r>
                      <a:endParaRPr kumimoji="0" lang="es-CL" sz="1400" kern="1200" dirty="0">
                        <a:solidFill>
                          <a:schemeClr val="dk1"/>
                        </a:solidFill>
                        <a:latin typeface="+mn-lt"/>
                        <a:ea typeface="+mn-ea"/>
                        <a:cs typeface="+mn-cs"/>
                      </a:endParaRPr>
                    </a:p>
                  </a:txBody>
                  <a:tcPr/>
                </a:tc>
              </a:tr>
              <a:tr h="1101666">
                <a:tc>
                  <a:txBody>
                    <a:bodyPr/>
                    <a:lstStyle/>
                    <a:p>
                      <a:pPr algn="ctr"/>
                      <a:r>
                        <a:rPr lang="es-ES" sz="1400" dirty="0" smtClean="0"/>
                        <a:t>Tipos de variables y método de </a:t>
                      </a:r>
                      <a:r>
                        <a:rPr lang="es-ES" sz="1400" dirty="0" err="1" smtClean="0"/>
                        <a:t>graficación</a:t>
                      </a:r>
                      <a:r>
                        <a:rPr lang="es-ES" sz="1400" dirty="0" smtClean="0"/>
                        <a:t> más idóneos </a:t>
                      </a:r>
                      <a:endParaRPr kumimoji="0" lang="es-CL" sz="1400" kern="1200" dirty="0" smtClean="0">
                        <a:solidFill>
                          <a:schemeClr val="dk1"/>
                        </a:solidFill>
                        <a:latin typeface="+mn-lt"/>
                        <a:ea typeface="+mn-ea"/>
                        <a:cs typeface="+mn-cs"/>
                      </a:endParaRPr>
                    </a:p>
                  </a:txBody>
                  <a:tcPr/>
                </a:tc>
                <a:tc>
                  <a:txBody>
                    <a:bodyPr/>
                    <a:lstStyle/>
                    <a:p>
                      <a:pPr algn="ctr"/>
                      <a:r>
                        <a:rPr kumimoji="0" lang="es-ES" sz="1400" kern="1200" dirty="0" smtClean="0">
                          <a:solidFill>
                            <a:schemeClr val="dk1"/>
                          </a:solidFill>
                          <a:latin typeface="+mn-lt"/>
                          <a:ea typeface="+mn-ea"/>
                          <a:cs typeface="+mn-cs"/>
                        </a:rPr>
                        <a:t>Creación de bases de datos (usando fuentes de datos regionales). Cálculo de los estadísticos</a:t>
                      </a:r>
                      <a:r>
                        <a:rPr kumimoji="0" lang="es-ES" sz="1400" kern="1200" baseline="0" dirty="0" smtClean="0">
                          <a:solidFill>
                            <a:schemeClr val="dk1"/>
                          </a:solidFill>
                          <a:latin typeface="+mn-lt"/>
                          <a:ea typeface="+mn-ea"/>
                          <a:cs typeface="+mn-cs"/>
                        </a:rPr>
                        <a:t> en función de las variables</a:t>
                      </a:r>
                      <a:endParaRPr kumimoji="0" lang="es-CL" sz="1400" kern="1200" dirty="0" smtClean="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CL" sz="1400" kern="1200" dirty="0" smtClean="0">
                          <a:solidFill>
                            <a:schemeClr val="dk1"/>
                          </a:solidFill>
                          <a:latin typeface="+mn-lt"/>
                          <a:ea typeface="+mn-ea"/>
                          <a:cs typeface="+mn-cs"/>
                        </a:rPr>
                        <a:t>Contrastación</a:t>
                      </a:r>
                      <a:r>
                        <a:rPr kumimoji="0" lang="es-CL" sz="1400" kern="1200" baseline="0" dirty="0" smtClean="0">
                          <a:solidFill>
                            <a:schemeClr val="dk1"/>
                          </a:solidFill>
                          <a:latin typeface="+mn-lt"/>
                          <a:ea typeface="+mn-ea"/>
                          <a:cs typeface="+mn-cs"/>
                        </a:rPr>
                        <a:t> de medias. Interpretación y utilidad. Presentación e interpretación</a:t>
                      </a:r>
                      <a:endParaRPr kumimoji="0" lang="es-CL" sz="1400" kern="1200" dirty="0" smtClean="0">
                        <a:solidFill>
                          <a:schemeClr val="dk1"/>
                        </a:solidFill>
                        <a:latin typeface="+mn-lt"/>
                        <a:ea typeface="+mn-ea"/>
                        <a:cs typeface="+mn-cs"/>
                      </a:endParaRPr>
                    </a:p>
                    <a:p>
                      <a:endParaRPr kumimoji="0" lang="es-CL" sz="1400" kern="1200" dirty="0">
                        <a:solidFill>
                          <a:schemeClr val="dk1"/>
                        </a:solidFill>
                        <a:latin typeface="+mn-lt"/>
                        <a:ea typeface="+mn-ea"/>
                        <a:cs typeface="+mn-cs"/>
                      </a:endParaRPr>
                    </a:p>
                  </a:txBody>
                  <a:tcPr/>
                </a:tc>
              </a:tr>
              <a:tr h="622679">
                <a:tc>
                  <a:txBody>
                    <a:bodyPr/>
                    <a:lstStyle/>
                    <a:p>
                      <a:pPr algn="ctr"/>
                      <a:r>
                        <a:rPr kumimoji="0" lang="es-ES" sz="1400" kern="1200" dirty="0" smtClean="0">
                          <a:solidFill>
                            <a:schemeClr val="dk1"/>
                          </a:solidFill>
                          <a:latin typeface="+mn-lt"/>
                          <a:ea typeface="+mn-ea"/>
                          <a:cs typeface="+mn-cs"/>
                        </a:rPr>
                        <a:t>Ejercicios prácticos</a:t>
                      </a:r>
                      <a:endParaRPr kumimoji="0" lang="es-CL" sz="1400" kern="1200" dirty="0" smtClean="0">
                        <a:solidFill>
                          <a:schemeClr val="dk1"/>
                        </a:solidFill>
                        <a:latin typeface="+mn-lt"/>
                        <a:ea typeface="+mn-ea"/>
                        <a:cs typeface="+mn-cs"/>
                      </a:endParaRPr>
                    </a:p>
                  </a:txBody>
                  <a:tcPr/>
                </a:tc>
                <a:tc>
                  <a:txBody>
                    <a:bodyPr/>
                    <a:lstStyle/>
                    <a:p>
                      <a:pPr algn="ctr"/>
                      <a:r>
                        <a:rPr kumimoji="0" lang="es-ES" sz="1400" kern="1200" dirty="0" smtClean="0">
                          <a:solidFill>
                            <a:schemeClr val="dk1"/>
                          </a:solidFill>
                          <a:latin typeface="+mn-lt"/>
                          <a:ea typeface="+mn-ea"/>
                          <a:cs typeface="+mn-cs"/>
                        </a:rPr>
                        <a:t>Interpretación y análisis de datos en función de los gráficos creados</a:t>
                      </a:r>
                      <a:endParaRPr kumimoji="0" lang="es-CL" sz="1400" kern="1200" dirty="0" smtClean="0">
                        <a:solidFill>
                          <a:schemeClr val="dk1"/>
                        </a:solidFill>
                        <a:latin typeface="+mn-lt"/>
                        <a:ea typeface="+mn-ea"/>
                        <a:cs typeface="+mn-cs"/>
                      </a:endParaRPr>
                    </a:p>
                  </a:txBody>
                  <a:tcPr/>
                </a:tc>
                <a:tc>
                  <a:txBody>
                    <a:bodyPr/>
                    <a:lstStyle/>
                    <a:p>
                      <a:pPr algn="ctr"/>
                      <a:r>
                        <a:rPr kumimoji="0" lang="es-CL" sz="1400" kern="1200" dirty="0" smtClean="0">
                          <a:solidFill>
                            <a:schemeClr val="dk1"/>
                          </a:solidFill>
                          <a:latin typeface="+mn-lt"/>
                          <a:ea typeface="+mn-ea"/>
                          <a:cs typeface="+mn-cs"/>
                        </a:rPr>
                        <a:t>Entrega del examen.</a:t>
                      </a:r>
                      <a:endParaRPr kumimoji="0" lang="es-CL" sz="1400" kern="1200" dirty="0">
                        <a:solidFill>
                          <a:schemeClr val="dk1"/>
                        </a:solidFill>
                        <a:latin typeface="+mn-lt"/>
                        <a:ea typeface="+mn-ea"/>
                        <a:cs typeface="+mn-cs"/>
                      </a:endParaRPr>
                    </a:p>
                  </a:txBody>
                  <a:tcPr/>
                </a:tc>
              </a:tr>
            </a:tbl>
          </a:graphicData>
        </a:graphic>
      </p:graphicFrame>
      <p:pic>
        <p:nvPicPr>
          <p:cNvPr id="6" name="Marcador de posición de imagen 5" descr="LogoUC.jpg"/>
          <p:cNvPicPr>
            <a:picLocks noChangeAspect="1"/>
          </p:cNvPicPr>
          <p:nvPr/>
        </p:nvPicPr>
        <p:blipFill rotWithShape="1">
          <a:blip r:embed="rId2" cstate="print">
            <a:extLst>
              <a:ext uri="{28A0092B-C50C-407E-A947-70E740481C1C}">
                <a14:useLocalDpi xmlns:a14="http://schemas.microsoft.com/office/drawing/2010/main" val="0"/>
              </a:ext>
            </a:extLst>
          </a:blip>
          <a:srcRect l="3717" r="52435"/>
          <a:stretch/>
        </p:blipFill>
        <p:spPr>
          <a:xfrm>
            <a:off x="7524328" y="412305"/>
            <a:ext cx="1113301" cy="143251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Repaso</a:t>
            </a:r>
            <a:endParaRPr lang="es-ES" dirty="0"/>
          </a:p>
        </p:txBody>
      </p:sp>
      <p:sp>
        <p:nvSpPr>
          <p:cNvPr id="3" name="Marcador de contenido 2"/>
          <p:cNvSpPr>
            <a:spLocks noGrp="1"/>
          </p:cNvSpPr>
          <p:nvPr>
            <p:ph idx="1"/>
          </p:nvPr>
        </p:nvSpPr>
        <p:spPr/>
        <p:txBody>
          <a:bodyPr>
            <a:normAutofit fontScale="92500" lnSpcReduction="10000"/>
          </a:bodyPr>
          <a:lstStyle/>
          <a:p>
            <a:r>
              <a:rPr lang="es-ES" dirty="0" smtClean="0"/>
              <a:t>Abrir </a:t>
            </a:r>
            <a:r>
              <a:rPr lang="es-ES" dirty="0" err="1" smtClean="0"/>
              <a:t>excel</a:t>
            </a:r>
            <a:r>
              <a:rPr lang="es-ES" dirty="0" smtClean="0"/>
              <a:t> con SPSS </a:t>
            </a:r>
          </a:p>
          <a:p>
            <a:r>
              <a:rPr lang="es-ES" dirty="0" smtClean="0"/>
              <a:t>Revisión control</a:t>
            </a:r>
          </a:p>
          <a:p>
            <a:pPr lvl="2"/>
            <a:r>
              <a:rPr lang="es-ES" dirty="0" smtClean="0"/>
              <a:t>Diferencia Descriptivos/Frecuencias</a:t>
            </a:r>
          </a:p>
          <a:p>
            <a:pPr lvl="2"/>
            <a:r>
              <a:rPr lang="es-ES" dirty="0" smtClean="0"/>
              <a:t>Lectura tabla de contingencia</a:t>
            </a:r>
          </a:p>
          <a:p>
            <a:pPr lvl="2"/>
            <a:r>
              <a:rPr lang="es-ES" dirty="0" smtClean="0"/>
              <a:t>Selección sub muestra/ Comparación medianas sueldos H/M</a:t>
            </a:r>
          </a:p>
          <a:p>
            <a:pPr lvl="2"/>
            <a:r>
              <a:rPr lang="es-ES" dirty="0" smtClean="0"/>
              <a:t>Cubos </a:t>
            </a:r>
            <a:r>
              <a:rPr lang="es-ES" dirty="0" err="1" smtClean="0"/>
              <a:t>OnLine</a:t>
            </a:r>
            <a:r>
              <a:rPr lang="es-ES" dirty="0" smtClean="0"/>
              <a:t> </a:t>
            </a:r>
            <a:r>
              <a:rPr lang="es-ES" dirty="0" err="1" smtClean="0"/>
              <a:t>Analytical</a:t>
            </a:r>
            <a:r>
              <a:rPr lang="es-ES" dirty="0" smtClean="0"/>
              <a:t> </a:t>
            </a:r>
            <a:r>
              <a:rPr lang="es-ES" dirty="0" err="1" smtClean="0"/>
              <a:t>Processing</a:t>
            </a:r>
            <a:r>
              <a:rPr lang="es-ES" dirty="0" smtClean="0"/>
              <a:t> (procesamiento analítico en línea)</a:t>
            </a:r>
          </a:p>
          <a:p>
            <a:r>
              <a:rPr lang="es-ES" dirty="0" smtClean="0"/>
              <a:t>Comparación de medias en base a la distribución</a:t>
            </a:r>
          </a:p>
          <a:p>
            <a:pPr lvl="2"/>
            <a:r>
              <a:rPr lang="es-ES" dirty="0" smtClean="0"/>
              <a:t>Comparación años escolaridad H/M</a:t>
            </a:r>
          </a:p>
          <a:p>
            <a:pPr lvl="2"/>
            <a:r>
              <a:rPr lang="es-ES" dirty="0" smtClean="0"/>
              <a:t>Contrastación hipótesis</a:t>
            </a:r>
          </a:p>
          <a:p>
            <a:pPr marL="457200" lvl="2" indent="0">
              <a:buNone/>
            </a:pPr>
            <a:endParaRPr lang="es-ES" dirty="0" smtClean="0"/>
          </a:p>
          <a:p>
            <a:pPr lvl="2"/>
            <a:endParaRPr lang="es-ES" dirty="0"/>
          </a:p>
          <a:p>
            <a:pPr lvl="2"/>
            <a:endParaRPr lang="es-ES" dirty="0" smtClean="0"/>
          </a:p>
          <a:p>
            <a:pPr marL="457200" lvl="2" indent="0">
              <a:buNone/>
            </a:pPr>
            <a:endParaRPr lang="es-ES" dirty="0" smtClean="0"/>
          </a:p>
        </p:txBody>
      </p:sp>
    </p:spTree>
    <p:extLst>
      <p:ext uri="{BB962C8B-B14F-4D97-AF65-F5344CB8AC3E}">
        <p14:creationId xmlns:p14="http://schemas.microsoft.com/office/powerpoint/2010/main" val="349655516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680" y="0"/>
            <a:ext cx="8795320" cy="1143000"/>
          </a:xfrm>
        </p:spPr>
        <p:txBody>
          <a:bodyPr>
            <a:normAutofit/>
          </a:bodyPr>
          <a:lstStyle/>
          <a:p>
            <a:r>
              <a:rPr lang="es-ES" sz="3000" dirty="0" smtClean="0"/>
              <a:t>Prueba de Hipótesis: diferencia de medias para muestras independientes</a:t>
            </a:r>
            <a:endParaRPr lang="es-CL" sz="3000" dirty="0"/>
          </a:p>
        </p:txBody>
      </p:sp>
      <p:sp>
        <p:nvSpPr>
          <p:cNvPr id="7" name="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9" name="8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1" name="10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2" name="11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3" name="12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4" name="13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21" name="20 CuadroTexto"/>
          <p:cNvSpPr txBox="1"/>
          <p:nvPr/>
        </p:nvSpPr>
        <p:spPr>
          <a:xfrm>
            <a:off x="3923928" y="2204864"/>
            <a:ext cx="1296144" cy="369332"/>
          </a:xfrm>
          <a:prstGeom prst="rect">
            <a:avLst/>
          </a:prstGeom>
          <a:noFill/>
        </p:spPr>
        <p:txBody>
          <a:bodyPr wrap="square" rtlCol="0">
            <a:spAutoFit/>
          </a:bodyPr>
          <a:lstStyle/>
          <a:p>
            <a:r>
              <a:rPr lang="es-ES" b="1" dirty="0" smtClean="0">
                <a:solidFill>
                  <a:schemeClr val="bg1"/>
                </a:solidFill>
              </a:rPr>
              <a:t>Hipótesis</a:t>
            </a:r>
            <a:endParaRPr lang="es-CL" b="1" dirty="0" smtClean="0">
              <a:solidFill>
                <a:schemeClr val="bg1"/>
              </a:solidFill>
            </a:endParaRPr>
          </a:p>
        </p:txBody>
      </p:sp>
      <p:sp>
        <p:nvSpPr>
          <p:cNvPr id="23" name="22 CuadroTexto"/>
          <p:cNvSpPr txBox="1"/>
          <p:nvPr/>
        </p:nvSpPr>
        <p:spPr>
          <a:xfrm>
            <a:off x="6084168" y="2204864"/>
            <a:ext cx="1224136" cy="369332"/>
          </a:xfrm>
          <a:prstGeom prst="rect">
            <a:avLst/>
          </a:prstGeom>
          <a:noFill/>
        </p:spPr>
        <p:txBody>
          <a:bodyPr wrap="square" rtlCol="0">
            <a:spAutoFit/>
          </a:bodyPr>
          <a:lstStyle/>
          <a:p>
            <a:r>
              <a:rPr lang="es-ES" b="1" dirty="0" smtClean="0">
                <a:solidFill>
                  <a:schemeClr val="bg1"/>
                </a:solidFill>
              </a:rPr>
              <a:t>Modelos</a:t>
            </a:r>
            <a:endParaRPr lang="es-CL" b="1" dirty="0">
              <a:solidFill>
                <a:schemeClr val="bg1"/>
              </a:solidFill>
            </a:endParaRPr>
          </a:p>
        </p:txBody>
      </p:sp>
      <p:sp>
        <p:nvSpPr>
          <p:cNvPr id="16" name="15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7" name="1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2" name="1 CuadroTexto"/>
          <p:cNvSpPr txBox="1"/>
          <p:nvPr/>
        </p:nvSpPr>
        <p:spPr>
          <a:xfrm>
            <a:off x="827584" y="1844824"/>
            <a:ext cx="6768752" cy="1477328"/>
          </a:xfrm>
          <a:prstGeom prst="rect">
            <a:avLst/>
          </a:prstGeom>
          <a:noFill/>
        </p:spPr>
        <p:txBody>
          <a:bodyPr wrap="square" rtlCol="0">
            <a:spAutoFit/>
          </a:bodyPr>
          <a:lstStyle/>
          <a:p>
            <a:r>
              <a:rPr lang="es-CL" dirty="0" smtClean="0"/>
              <a:t>SPSS: ejercicios en clase</a:t>
            </a:r>
          </a:p>
          <a:p>
            <a:r>
              <a:rPr lang="es-CL" dirty="0" smtClean="0"/>
              <a:t>Analizar&gt;comparar medias&gt;prueba T para muestras independientes (la utilizamos para comparar sub grupos dentro de una muestra –Hombres/Mujeres; Jóvenes/Adultos, </a:t>
            </a:r>
            <a:r>
              <a:rPr lang="es-CL" dirty="0" err="1" smtClean="0"/>
              <a:t>etc</a:t>
            </a:r>
            <a:r>
              <a:rPr lang="es-CL" dirty="0" smtClean="0"/>
              <a:t>)</a:t>
            </a:r>
            <a:endParaRPr lang="es-CL" dirty="0"/>
          </a:p>
        </p:txBody>
      </p:sp>
      <p:sp>
        <p:nvSpPr>
          <p:cNvPr id="5" name="4 Flecha abajo"/>
          <p:cNvSpPr/>
          <p:nvPr/>
        </p:nvSpPr>
        <p:spPr>
          <a:xfrm>
            <a:off x="4277866" y="3407877"/>
            <a:ext cx="432048"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CuadroTexto"/>
          <p:cNvSpPr txBox="1"/>
          <p:nvPr/>
        </p:nvSpPr>
        <p:spPr>
          <a:xfrm>
            <a:off x="430238" y="4365104"/>
            <a:ext cx="6408712" cy="923330"/>
          </a:xfrm>
          <a:prstGeom prst="rect">
            <a:avLst/>
          </a:prstGeom>
          <a:noFill/>
        </p:spPr>
        <p:txBody>
          <a:bodyPr wrap="square" rtlCol="0">
            <a:spAutoFit/>
          </a:bodyPr>
          <a:lstStyle/>
          <a:p>
            <a:r>
              <a:rPr lang="es-CL" dirty="0" smtClean="0"/>
              <a:t>La distribución ‘t’ (estadístico) es el estimador que nos va a permitir inferir si existe robustez suficiente para rechazar la Ho</a:t>
            </a:r>
            <a:endParaRPr lang="es-CL" dirty="0"/>
          </a:p>
        </p:txBody>
      </p:sp>
      <p:sp>
        <p:nvSpPr>
          <p:cNvPr id="10" name="9 CuadroTexto"/>
          <p:cNvSpPr txBox="1"/>
          <p:nvPr/>
        </p:nvSpPr>
        <p:spPr>
          <a:xfrm>
            <a:off x="2915816" y="5234222"/>
            <a:ext cx="5616624" cy="923330"/>
          </a:xfrm>
          <a:prstGeom prst="rect">
            <a:avLst/>
          </a:prstGeom>
          <a:noFill/>
        </p:spPr>
        <p:txBody>
          <a:bodyPr wrap="square" rtlCol="0">
            <a:spAutoFit/>
          </a:bodyPr>
          <a:lstStyle/>
          <a:p>
            <a:r>
              <a:rPr lang="es-CL" dirty="0" smtClean="0"/>
              <a:t>Prueba de </a:t>
            </a:r>
            <a:r>
              <a:rPr lang="es-CL" dirty="0" err="1" smtClean="0"/>
              <a:t>Levene</a:t>
            </a:r>
            <a:r>
              <a:rPr lang="es-CL" dirty="0" smtClean="0"/>
              <a:t>, asume Ho de igualdad de varianzas en la media. Debemos corroborarla o rechazarla</a:t>
            </a:r>
            <a:endParaRPr lang="es-CL" dirty="0"/>
          </a:p>
        </p:txBody>
      </p:sp>
    </p:spTree>
    <p:extLst>
      <p:ext uri="{BB962C8B-B14F-4D97-AF65-F5344CB8AC3E}">
        <p14:creationId xmlns:p14="http://schemas.microsoft.com/office/powerpoint/2010/main" val="333652241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680" y="0"/>
            <a:ext cx="8795320" cy="1143000"/>
          </a:xfrm>
        </p:spPr>
        <p:txBody>
          <a:bodyPr>
            <a:normAutofit/>
          </a:bodyPr>
          <a:lstStyle/>
          <a:p>
            <a:r>
              <a:rPr lang="es-ES" dirty="0" smtClean="0"/>
              <a:t>Prueba de Hipótesis</a:t>
            </a:r>
            <a:endParaRPr lang="es-CL" dirty="0"/>
          </a:p>
        </p:txBody>
      </p:sp>
      <p:sp>
        <p:nvSpPr>
          <p:cNvPr id="7" name="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9" name="8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1" name="10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2" name="11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3" name="12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4" name="13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21" name="20 CuadroTexto"/>
          <p:cNvSpPr txBox="1"/>
          <p:nvPr/>
        </p:nvSpPr>
        <p:spPr>
          <a:xfrm>
            <a:off x="3923928" y="2204864"/>
            <a:ext cx="1296144" cy="369332"/>
          </a:xfrm>
          <a:prstGeom prst="rect">
            <a:avLst/>
          </a:prstGeom>
          <a:noFill/>
        </p:spPr>
        <p:txBody>
          <a:bodyPr wrap="square" rtlCol="0">
            <a:spAutoFit/>
          </a:bodyPr>
          <a:lstStyle/>
          <a:p>
            <a:r>
              <a:rPr lang="es-ES" b="1" dirty="0" smtClean="0">
                <a:solidFill>
                  <a:schemeClr val="bg1"/>
                </a:solidFill>
              </a:rPr>
              <a:t>Hipótesis</a:t>
            </a:r>
            <a:endParaRPr lang="es-CL" b="1" dirty="0" smtClean="0">
              <a:solidFill>
                <a:schemeClr val="bg1"/>
              </a:solidFill>
            </a:endParaRPr>
          </a:p>
        </p:txBody>
      </p:sp>
      <p:sp>
        <p:nvSpPr>
          <p:cNvPr id="23" name="22 CuadroTexto"/>
          <p:cNvSpPr txBox="1"/>
          <p:nvPr/>
        </p:nvSpPr>
        <p:spPr>
          <a:xfrm>
            <a:off x="6084168" y="2204864"/>
            <a:ext cx="1224136" cy="369332"/>
          </a:xfrm>
          <a:prstGeom prst="rect">
            <a:avLst/>
          </a:prstGeom>
          <a:noFill/>
        </p:spPr>
        <p:txBody>
          <a:bodyPr wrap="square" rtlCol="0">
            <a:spAutoFit/>
          </a:bodyPr>
          <a:lstStyle/>
          <a:p>
            <a:r>
              <a:rPr lang="es-ES" b="1" dirty="0" smtClean="0">
                <a:solidFill>
                  <a:schemeClr val="bg1"/>
                </a:solidFill>
              </a:rPr>
              <a:t>Modelos</a:t>
            </a:r>
            <a:endParaRPr lang="es-CL" b="1" dirty="0">
              <a:solidFill>
                <a:schemeClr val="bg1"/>
              </a:solidFill>
            </a:endParaRPr>
          </a:p>
        </p:txBody>
      </p:sp>
      <p:sp>
        <p:nvSpPr>
          <p:cNvPr id="16" name="15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7" name="1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5" name="14 CuadroTexto"/>
          <p:cNvSpPr txBox="1"/>
          <p:nvPr/>
        </p:nvSpPr>
        <p:spPr>
          <a:xfrm>
            <a:off x="683568" y="1023119"/>
            <a:ext cx="7704856" cy="923330"/>
          </a:xfrm>
          <a:prstGeom prst="rect">
            <a:avLst/>
          </a:prstGeom>
          <a:noFill/>
        </p:spPr>
        <p:txBody>
          <a:bodyPr wrap="square" rtlCol="0">
            <a:spAutoFit/>
          </a:bodyPr>
          <a:lstStyle/>
          <a:p>
            <a:r>
              <a:rPr lang="es-CL" dirty="0" smtClean="0"/>
              <a:t>Hipótesis es una construcción teórica en base a la revisión de la literatura que prevé un determinado tipo de relación entre las variables a ser analizadas</a:t>
            </a:r>
            <a:endParaRPr lang="es-CL" dirty="0"/>
          </a:p>
        </p:txBody>
      </p:sp>
      <p:sp>
        <p:nvSpPr>
          <p:cNvPr id="18" name="17 Flecha abajo"/>
          <p:cNvSpPr/>
          <p:nvPr/>
        </p:nvSpPr>
        <p:spPr>
          <a:xfrm>
            <a:off x="3059832" y="2060848"/>
            <a:ext cx="108012" cy="5400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18 CuadroTexto"/>
          <p:cNvSpPr txBox="1"/>
          <p:nvPr/>
        </p:nvSpPr>
        <p:spPr>
          <a:xfrm>
            <a:off x="791580" y="2690336"/>
            <a:ext cx="7488832" cy="1477328"/>
          </a:xfrm>
          <a:prstGeom prst="rect">
            <a:avLst/>
          </a:prstGeom>
          <a:noFill/>
        </p:spPr>
        <p:txBody>
          <a:bodyPr wrap="square" rtlCol="0">
            <a:spAutoFit/>
          </a:bodyPr>
          <a:lstStyle/>
          <a:p>
            <a:r>
              <a:rPr lang="es-CL" dirty="0" smtClean="0"/>
              <a:t>En general las posibilidades de relación entre las variables son:</a:t>
            </a:r>
          </a:p>
          <a:p>
            <a:r>
              <a:rPr lang="es-CL" dirty="0" smtClean="0"/>
              <a:t>		</a:t>
            </a:r>
            <a:r>
              <a:rPr lang="es-CL" b="1" dirty="0" smtClean="0"/>
              <a:t>1. A +/+</a:t>
            </a:r>
          </a:p>
          <a:p>
            <a:r>
              <a:rPr lang="es-CL" b="1" dirty="0"/>
              <a:t>	</a:t>
            </a:r>
            <a:r>
              <a:rPr lang="es-CL" b="1" dirty="0" smtClean="0"/>
              <a:t>	2. A -/-</a:t>
            </a:r>
          </a:p>
          <a:p>
            <a:r>
              <a:rPr lang="es-CL" b="1" dirty="0"/>
              <a:t>	</a:t>
            </a:r>
            <a:r>
              <a:rPr lang="es-CL" b="1" dirty="0" smtClean="0"/>
              <a:t>	3. A -/+</a:t>
            </a:r>
          </a:p>
          <a:p>
            <a:r>
              <a:rPr lang="es-CL" b="1" dirty="0"/>
              <a:t>	</a:t>
            </a:r>
            <a:r>
              <a:rPr lang="es-CL" b="1" dirty="0" smtClean="0"/>
              <a:t>	4. A +/-</a:t>
            </a:r>
            <a:endParaRPr lang="es-CL" b="1" dirty="0"/>
          </a:p>
        </p:txBody>
      </p:sp>
      <p:sp>
        <p:nvSpPr>
          <p:cNvPr id="20" name="19 CuadroTexto"/>
          <p:cNvSpPr txBox="1"/>
          <p:nvPr/>
        </p:nvSpPr>
        <p:spPr>
          <a:xfrm>
            <a:off x="791580" y="4293096"/>
            <a:ext cx="7812868" cy="1477328"/>
          </a:xfrm>
          <a:prstGeom prst="rect">
            <a:avLst/>
          </a:prstGeom>
          <a:noFill/>
        </p:spPr>
        <p:txBody>
          <a:bodyPr wrap="square" rtlCol="0">
            <a:spAutoFit/>
          </a:bodyPr>
          <a:lstStyle/>
          <a:p>
            <a:r>
              <a:rPr lang="es-CL" b="1" dirty="0" smtClean="0"/>
              <a:t>En estadística, se refiere a una conjetura respecto de como se da el parámetro poblacional a partir de una muestra.</a:t>
            </a:r>
          </a:p>
          <a:p>
            <a:r>
              <a:rPr lang="es-CL" b="1" dirty="0" smtClean="0"/>
              <a:t>	Se estima en principio que no hay relación estadística </a:t>
            </a:r>
            <a:r>
              <a:rPr lang="es-CL" dirty="0" smtClean="0"/>
              <a:t>Ho</a:t>
            </a:r>
            <a:r>
              <a:rPr lang="es-CL" b="1" dirty="0" smtClean="0"/>
              <a:t> y se propone una </a:t>
            </a:r>
            <a:r>
              <a:rPr lang="es-CL" dirty="0" smtClean="0"/>
              <a:t>Ha. El Investigador se propone para ello rechazar o comprobar la Hipótesis nula (Ho)</a:t>
            </a:r>
            <a:endParaRPr lang="es-CL" dirty="0"/>
          </a:p>
        </p:txBody>
      </p:sp>
    </p:spTree>
    <p:extLst>
      <p:ext uri="{BB962C8B-B14F-4D97-AF65-F5344CB8AC3E}">
        <p14:creationId xmlns:p14="http://schemas.microsoft.com/office/powerpoint/2010/main" val="335670636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Comparación de medias</a:t>
            </a:r>
            <a:endParaRPr lang="es-ES" dirty="0"/>
          </a:p>
        </p:txBody>
      </p:sp>
      <p:sp>
        <p:nvSpPr>
          <p:cNvPr id="3" name="Marcador de contenido 2"/>
          <p:cNvSpPr>
            <a:spLocks noGrp="1"/>
          </p:cNvSpPr>
          <p:nvPr>
            <p:ph idx="1"/>
          </p:nvPr>
        </p:nvSpPr>
        <p:spPr/>
        <p:txBody>
          <a:bodyPr/>
          <a:lstStyle/>
          <a:p>
            <a:r>
              <a:rPr lang="es-ES" dirty="0" smtClean="0"/>
              <a:t>A partir de la encuesta nacional de la UDP 2015</a:t>
            </a:r>
            <a:r>
              <a:rPr lang="es-ES" dirty="0"/>
              <a:t> </a:t>
            </a:r>
            <a:r>
              <a:rPr lang="es-ES" dirty="0" smtClean="0"/>
              <a:t>se quiere conocer si existe diferencia en la media de interés en la política entre quienes están afiliados a un partido político y quienes no.</a:t>
            </a:r>
          </a:p>
          <a:p>
            <a:r>
              <a:rPr lang="es-ES" dirty="0" smtClean="0"/>
              <a:t>Tipo de variables:</a:t>
            </a:r>
          </a:p>
          <a:p>
            <a:pPr lvl="1"/>
            <a:r>
              <a:rPr lang="es-ES" dirty="0" smtClean="0"/>
              <a:t>Interés en la política (P15) variable ordinal 1= ‘muy interesado’ 4= ‘nada interesado’</a:t>
            </a:r>
          </a:p>
          <a:p>
            <a:pPr lvl="1"/>
            <a:r>
              <a:rPr lang="es-ES" dirty="0" smtClean="0"/>
              <a:t>Pertenece a partido político (P14A) </a:t>
            </a:r>
            <a:r>
              <a:rPr lang="es-ES" dirty="0" err="1" smtClean="0"/>
              <a:t>dummy</a:t>
            </a:r>
            <a:r>
              <a:rPr lang="es-ES" smtClean="0"/>
              <a:t> 1= sí, 2= no</a:t>
            </a:r>
            <a:endParaRPr lang="es-ES" dirty="0" smtClean="0"/>
          </a:p>
        </p:txBody>
      </p:sp>
    </p:spTree>
    <p:extLst>
      <p:ext uri="{BB962C8B-B14F-4D97-AF65-F5344CB8AC3E}">
        <p14:creationId xmlns:p14="http://schemas.microsoft.com/office/powerpoint/2010/main" val="213896499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680" y="0"/>
            <a:ext cx="8795320" cy="1143000"/>
          </a:xfrm>
        </p:spPr>
        <p:txBody>
          <a:bodyPr>
            <a:normAutofit/>
          </a:bodyPr>
          <a:lstStyle/>
          <a:p>
            <a:r>
              <a:rPr lang="es-ES" dirty="0" smtClean="0"/>
              <a:t>Intervalos de Confianza (IC):</a:t>
            </a:r>
            <a:endParaRPr lang="es-CL" dirty="0"/>
          </a:p>
        </p:txBody>
      </p:sp>
      <p:sp>
        <p:nvSpPr>
          <p:cNvPr id="7" name="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9" name="8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1" name="10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2" name="11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3" name="12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4" name="13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21" name="20 CuadroTexto"/>
          <p:cNvSpPr txBox="1"/>
          <p:nvPr/>
        </p:nvSpPr>
        <p:spPr>
          <a:xfrm>
            <a:off x="3923928" y="2204864"/>
            <a:ext cx="1296144" cy="369332"/>
          </a:xfrm>
          <a:prstGeom prst="rect">
            <a:avLst/>
          </a:prstGeom>
          <a:noFill/>
        </p:spPr>
        <p:txBody>
          <a:bodyPr wrap="square" rtlCol="0">
            <a:spAutoFit/>
          </a:bodyPr>
          <a:lstStyle/>
          <a:p>
            <a:r>
              <a:rPr lang="es-ES" b="1" dirty="0" smtClean="0">
                <a:solidFill>
                  <a:schemeClr val="bg1"/>
                </a:solidFill>
              </a:rPr>
              <a:t>Hipótesis</a:t>
            </a:r>
            <a:endParaRPr lang="es-CL" b="1" dirty="0" smtClean="0">
              <a:solidFill>
                <a:schemeClr val="bg1"/>
              </a:solidFill>
            </a:endParaRPr>
          </a:p>
        </p:txBody>
      </p:sp>
      <p:sp>
        <p:nvSpPr>
          <p:cNvPr id="23" name="22 CuadroTexto"/>
          <p:cNvSpPr txBox="1"/>
          <p:nvPr/>
        </p:nvSpPr>
        <p:spPr>
          <a:xfrm>
            <a:off x="6084168" y="2204864"/>
            <a:ext cx="1224136" cy="369332"/>
          </a:xfrm>
          <a:prstGeom prst="rect">
            <a:avLst/>
          </a:prstGeom>
          <a:noFill/>
        </p:spPr>
        <p:txBody>
          <a:bodyPr wrap="square" rtlCol="0">
            <a:spAutoFit/>
          </a:bodyPr>
          <a:lstStyle/>
          <a:p>
            <a:r>
              <a:rPr lang="es-ES" b="1" dirty="0" smtClean="0">
                <a:solidFill>
                  <a:schemeClr val="bg1"/>
                </a:solidFill>
              </a:rPr>
              <a:t>Modelos</a:t>
            </a:r>
            <a:endParaRPr lang="es-CL" b="1" dirty="0">
              <a:solidFill>
                <a:schemeClr val="bg1"/>
              </a:solidFill>
            </a:endParaRPr>
          </a:p>
        </p:txBody>
      </p:sp>
      <p:sp>
        <p:nvSpPr>
          <p:cNvPr id="16" name="15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7" name="1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2" name="1 CuadroTexto"/>
          <p:cNvSpPr txBox="1"/>
          <p:nvPr/>
        </p:nvSpPr>
        <p:spPr>
          <a:xfrm>
            <a:off x="755576" y="1412776"/>
            <a:ext cx="7056784" cy="369332"/>
          </a:xfrm>
          <a:prstGeom prst="rect">
            <a:avLst/>
          </a:prstGeom>
          <a:noFill/>
        </p:spPr>
        <p:txBody>
          <a:bodyPr wrap="square" rtlCol="0">
            <a:spAutoFit/>
          </a:bodyPr>
          <a:lstStyle/>
          <a:p>
            <a:r>
              <a:rPr lang="es-CL" b="1" dirty="0" smtClean="0"/>
              <a:t>IC=X±Z </a:t>
            </a:r>
            <a:r>
              <a:rPr lang="es-CL" sz="1000" b="1" dirty="0" smtClean="0"/>
              <a:t>95 </a:t>
            </a:r>
            <a:r>
              <a:rPr lang="es-CL" b="1" dirty="0" smtClean="0"/>
              <a:t>* error </a:t>
            </a:r>
            <a:r>
              <a:rPr lang="es-CL" b="1" dirty="0" err="1" smtClean="0"/>
              <a:t>estandar</a:t>
            </a:r>
            <a:r>
              <a:rPr lang="es-CL" sz="1000" b="1" dirty="0" smtClean="0"/>
              <a:t> </a:t>
            </a:r>
            <a:endParaRPr lang="es-CL" sz="1000" b="1" dirty="0"/>
          </a:p>
        </p:txBody>
      </p:sp>
      <p:sp>
        <p:nvSpPr>
          <p:cNvPr id="5" name="4 CuadroTexto"/>
          <p:cNvSpPr txBox="1"/>
          <p:nvPr/>
        </p:nvSpPr>
        <p:spPr>
          <a:xfrm>
            <a:off x="1763688" y="3068960"/>
            <a:ext cx="4176464" cy="923330"/>
          </a:xfrm>
          <a:prstGeom prst="rect">
            <a:avLst/>
          </a:prstGeom>
          <a:noFill/>
        </p:spPr>
        <p:txBody>
          <a:bodyPr wrap="square" rtlCol="0">
            <a:spAutoFit/>
          </a:bodyPr>
          <a:lstStyle/>
          <a:p>
            <a:pPr algn="ctr"/>
            <a:r>
              <a:rPr lang="es-CL" b="1" dirty="0" smtClean="0"/>
              <a:t>Calcular IC para la diferentes muestras calculadas según media y desviación estándar obtenida</a:t>
            </a:r>
            <a:endParaRPr lang="es-CL" b="1" dirty="0"/>
          </a:p>
        </p:txBody>
      </p:sp>
      <p:sp>
        <p:nvSpPr>
          <p:cNvPr id="6" name="5 CuadroTexto"/>
          <p:cNvSpPr txBox="1"/>
          <p:nvPr/>
        </p:nvSpPr>
        <p:spPr>
          <a:xfrm>
            <a:off x="2627784" y="5301208"/>
            <a:ext cx="5526360" cy="646331"/>
          </a:xfrm>
          <a:prstGeom prst="rect">
            <a:avLst/>
          </a:prstGeom>
          <a:noFill/>
        </p:spPr>
        <p:txBody>
          <a:bodyPr wrap="square" rtlCol="0">
            <a:spAutoFit/>
          </a:bodyPr>
          <a:lstStyle/>
          <a:p>
            <a:r>
              <a:rPr lang="es-CL" dirty="0" smtClean="0"/>
              <a:t>A medida que aumenta la muestra, disminuye el error y también se ajusta el IC</a:t>
            </a:r>
            <a:endParaRPr lang="es-CL" dirty="0"/>
          </a:p>
        </p:txBody>
      </p:sp>
      <p:sp>
        <p:nvSpPr>
          <p:cNvPr id="8" name="7 Flecha abajo"/>
          <p:cNvSpPr/>
          <p:nvPr/>
        </p:nvSpPr>
        <p:spPr>
          <a:xfrm>
            <a:off x="3851920" y="2204864"/>
            <a:ext cx="144016" cy="6904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9 Flecha abajo"/>
          <p:cNvSpPr/>
          <p:nvPr/>
        </p:nvSpPr>
        <p:spPr>
          <a:xfrm>
            <a:off x="2900561" y="4106689"/>
            <a:ext cx="255290" cy="7624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04905121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Chi </a:t>
            </a:r>
            <a:r>
              <a:rPr lang="es-ES" baseline="30000" dirty="0" smtClean="0"/>
              <a:t>2</a:t>
            </a:r>
            <a:r>
              <a:rPr lang="es-ES" dirty="0" smtClean="0"/>
              <a:t> (Tablas de contingencia)</a:t>
            </a:r>
            <a:endParaRPr lang="es-ES" dirty="0"/>
          </a:p>
        </p:txBody>
      </p:sp>
      <p:sp>
        <p:nvSpPr>
          <p:cNvPr id="3" name="Marcador de contenido 2"/>
          <p:cNvSpPr>
            <a:spLocks noGrp="1"/>
          </p:cNvSpPr>
          <p:nvPr>
            <p:ph idx="1"/>
          </p:nvPr>
        </p:nvSpPr>
        <p:spPr/>
        <p:txBody>
          <a:bodyPr/>
          <a:lstStyle/>
          <a:p>
            <a:r>
              <a:rPr lang="es-ES" dirty="0" smtClean="0"/>
              <a:t>Tablas de contingencia o tablas de doble entrada son muy comunes en investigación social.</a:t>
            </a:r>
          </a:p>
          <a:p>
            <a:r>
              <a:rPr lang="es-ES" dirty="0" smtClean="0"/>
              <a:t>El Chi 2 se calcula en base al N (frecuencias).</a:t>
            </a:r>
          </a:p>
          <a:p>
            <a:r>
              <a:rPr lang="es-ES" dirty="0" smtClean="0"/>
              <a:t>Específicamente el estadístico </a:t>
            </a:r>
            <a:r>
              <a:rPr lang="es-ES" dirty="0" err="1" smtClean="0"/>
              <a:t>chi</a:t>
            </a:r>
            <a:r>
              <a:rPr lang="es-ES" dirty="0" smtClean="0"/>
              <a:t> 2 se utiliza en el caso de tablas de 2 x 2 que implica el cruce de dos variables dicotómicas:</a:t>
            </a:r>
          </a:p>
          <a:p>
            <a:pPr lvl="2"/>
            <a:r>
              <a:rPr lang="es-ES" dirty="0" smtClean="0"/>
              <a:t>Votó o no votó con sexo</a:t>
            </a:r>
          </a:p>
          <a:p>
            <a:pPr lvl="2"/>
            <a:r>
              <a:rPr lang="es-ES" dirty="0" smtClean="0"/>
              <a:t>Joven (18 a 29) o adulto (30 y mas) con protestó o no protestó</a:t>
            </a:r>
          </a:p>
          <a:p>
            <a:pPr marL="457200" lvl="2" indent="0">
              <a:buNone/>
            </a:pPr>
            <a:endParaRPr lang="es-ES" dirty="0"/>
          </a:p>
          <a:p>
            <a:pPr marL="457200" lvl="2" indent="0">
              <a:buNone/>
            </a:pPr>
            <a:endParaRPr lang="es-ES" dirty="0"/>
          </a:p>
        </p:txBody>
      </p:sp>
    </p:spTree>
    <p:extLst>
      <p:ext uri="{BB962C8B-B14F-4D97-AF65-F5344CB8AC3E}">
        <p14:creationId xmlns:p14="http://schemas.microsoft.com/office/powerpoint/2010/main" val="325239867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548680"/>
            <a:ext cx="8795320" cy="1143000"/>
          </a:xfrm>
        </p:spPr>
        <p:txBody>
          <a:bodyPr>
            <a:normAutofit/>
          </a:bodyPr>
          <a:lstStyle/>
          <a:p>
            <a:r>
              <a:rPr lang="es-ES" sz="3000" dirty="0" smtClean="0"/>
              <a:t>Interpretación: </a:t>
            </a:r>
            <a:r>
              <a:rPr lang="es-CL" sz="3000" dirty="0"/>
              <a:t>Estadístico en tabla d</a:t>
            </a:r>
            <a:r>
              <a:rPr lang="es-CL" sz="3000" dirty="0">
                <a:solidFill>
                  <a:schemeClr val="bg1"/>
                </a:solidFill>
              </a:rPr>
              <a:t>e doble </a:t>
            </a:r>
            <a:r>
              <a:rPr lang="es-CL" sz="3000" dirty="0"/>
              <a:t>entrada por tipo de variable</a:t>
            </a:r>
          </a:p>
        </p:txBody>
      </p:sp>
      <p:sp>
        <p:nvSpPr>
          <p:cNvPr id="7" name="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9" name="8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1" name="10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2" name="11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3" name="12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4" name="13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20" name="19 CuadroTexto"/>
          <p:cNvSpPr txBox="1"/>
          <p:nvPr/>
        </p:nvSpPr>
        <p:spPr>
          <a:xfrm>
            <a:off x="1835696" y="2204864"/>
            <a:ext cx="1296144" cy="369332"/>
          </a:xfrm>
          <a:prstGeom prst="rect">
            <a:avLst/>
          </a:prstGeom>
          <a:noFill/>
        </p:spPr>
        <p:txBody>
          <a:bodyPr wrap="square" rtlCol="0">
            <a:spAutoFit/>
          </a:bodyPr>
          <a:lstStyle/>
          <a:p>
            <a:r>
              <a:rPr lang="es-ES" b="1" dirty="0" smtClean="0">
                <a:solidFill>
                  <a:schemeClr val="bg1"/>
                </a:solidFill>
              </a:rPr>
              <a:t>Objetivos</a:t>
            </a:r>
            <a:endParaRPr lang="es-CL" b="1" dirty="0">
              <a:solidFill>
                <a:schemeClr val="bg1"/>
              </a:solidFill>
            </a:endParaRPr>
          </a:p>
        </p:txBody>
      </p:sp>
      <p:sp>
        <p:nvSpPr>
          <p:cNvPr id="21" name="20 CuadroTexto"/>
          <p:cNvSpPr txBox="1"/>
          <p:nvPr/>
        </p:nvSpPr>
        <p:spPr>
          <a:xfrm>
            <a:off x="3923928" y="2204864"/>
            <a:ext cx="1296144" cy="369332"/>
          </a:xfrm>
          <a:prstGeom prst="rect">
            <a:avLst/>
          </a:prstGeom>
          <a:noFill/>
        </p:spPr>
        <p:txBody>
          <a:bodyPr wrap="square" rtlCol="0">
            <a:spAutoFit/>
          </a:bodyPr>
          <a:lstStyle/>
          <a:p>
            <a:r>
              <a:rPr lang="es-ES" b="1" dirty="0" smtClean="0">
                <a:solidFill>
                  <a:schemeClr val="bg1"/>
                </a:solidFill>
              </a:rPr>
              <a:t>Hipótesis</a:t>
            </a:r>
            <a:endParaRPr lang="es-CL" b="1" dirty="0" smtClean="0">
              <a:solidFill>
                <a:schemeClr val="bg1"/>
              </a:solidFill>
            </a:endParaRPr>
          </a:p>
        </p:txBody>
      </p:sp>
      <p:sp>
        <p:nvSpPr>
          <p:cNvPr id="23" name="22 CuadroTexto"/>
          <p:cNvSpPr txBox="1"/>
          <p:nvPr/>
        </p:nvSpPr>
        <p:spPr>
          <a:xfrm>
            <a:off x="6084168" y="2204864"/>
            <a:ext cx="1224136" cy="369332"/>
          </a:xfrm>
          <a:prstGeom prst="rect">
            <a:avLst/>
          </a:prstGeom>
          <a:noFill/>
        </p:spPr>
        <p:txBody>
          <a:bodyPr wrap="square" rtlCol="0">
            <a:spAutoFit/>
          </a:bodyPr>
          <a:lstStyle/>
          <a:p>
            <a:r>
              <a:rPr lang="es-ES" b="1" dirty="0" smtClean="0">
                <a:solidFill>
                  <a:schemeClr val="bg1"/>
                </a:solidFill>
              </a:rPr>
              <a:t>Modelos</a:t>
            </a:r>
            <a:endParaRPr lang="es-CL" b="1" dirty="0">
              <a:solidFill>
                <a:schemeClr val="bg1"/>
              </a:solidFill>
            </a:endParaRPr>
          </a:p>
        </p:txBody>
      </p:sp>
      <p:sp>
        <p:nvSpPr>
          <p:cNvPr id="16" name="15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7" name="1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graphicFrame>
        <p:nvGraphicFramePr>
          <p:cNvPr id="5" name="4 Tabla"/>
          <p:cNvGraphicFramePr>
            <a:graphicFrameLocks noGrp="1"/>
          </p:cNvGraphicFramePr>
          <p:nvPr>
            <p:extLst>
              <p:ext uri="{D42A27DB-BD31-4B8C-83A1-F6EECF244321}">
                <p14:modId xmlns:p14="http://schemas.microsoft.com/office/powerpoint/2010/main" val="1141918254"/>
              </p:ext>
            </p:extLst>
          </p:nvPr>
        </p:nvGraphicFramePr>
        <p:xfrm>
          <a:off x="1619672" y="2276872"/>
          <a:ext cx="6096000" cy="2834639"/>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endParaRPr lang="es-CL" dirty="0"/>
                    </a:p>
                  </a:txBody>
                  <a:tcPr/>
                </a:tc>
                <a:tc>
                  <a:txBody>
                    <a:bodyPr/>
                    <a:lstStyle/>
                    <a:p>
                      <a:r>
                        <a:rPr lang="es-CL" dirty="0" smtClean="0"/>
                        <a:t>Cualitativa /dummy</a:t>
                      </a:r>
                      <a:endParaRPr lang="es-CL" dirty="0"/>
                    </a:p>
                  </a:txBody>
                  <a:tcPr/>
                </a:tc>
                <a:tc>
                  <a:txBody>
                    <a:bodyPr/>
                    <a:lstStyle/>
                    <a:p>
                      <a:r>
                        <a:rPr lang="es-CL" dirty="0" smtClean="0"/>
                        <a:t>ordinal</a:t>
                      </a:r>
                      <a:endParaRPr lang="es-CL" dirty="0"/>
                    </a:p>
                  </a:txBody>
                  <a:tcPr/>
                </a:tc>
                <a:tc>
                  <a:txBody>
                    <a:bodyPr/>
                    <a:lstStyle/>
                    <a:p>
                      <a:r>
                        <a:rPr lang="es-CL" dirty="0" smtClean="0"/>
                        <a:t>numérica</a:t>
                      </a:r>
                      <a:endParaRPr lang="es-CL" dirty="0"/>
                    </a:p>
                  </a:txBody>
                  <a:tcPr/>
                </a:tc>
              </a:tr>
              <a:tr h="370840">
                <a:tc>
                  <a:txBody>
                    <a:bodyPr/>
                    <a:lstStyle/>
                    <a:p>
                      <a:r>
                        <a:rPr lang="es-CL" dirty="0" smtClean="0"/>
                        <a:t>Cualitativa /dummy</a:t>
                      </a:r>
                      <a:endParaRPr lang="es-CL"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dirty="0" smtClean="0"/>
                        <a:t>Chi2; V de </a:t>
                      </a:r>
                      <a:r>
                        <a:rPr lang="es-CL" dirty="0" err="1" smtClean="0"/>
                        <a:t>Crammer</a:t>
                      </a:r>
                      <a:endParaRPr lang="es-CL" dirty="0" smtClean="0"/>
                    </a:p>
                  </a:txBody>
                  <a:tcPr/>
                </a:tc>
                <a:tc>
                  <a:txBody>
                    <a:bodyPr/>
                    <a:lstStyle/>
                    <a:p>
                      <a:endParaRPr lang="es-CL"/>
                    </a:p>
                  </a:txBody>
                  <a:tcPr/>
                </a:tc>
                <a:tc>
                  <a:txBody>
                    <a:bodyPr/>
                    <a:lstStyle/>
                    <a:p>
                      <a:endParaRPr lang="es-CL" dirty="0"/>
                    </a:p>
                  </a:txBody>
                  <a:tcPr/>
                </a:tc>
              </a:tr>
              <a:tr h="370840">
                <a:tc>
                  <a:txBody>
                    <a:bodyPr/>
                    <a:lstStyle/>
                    <a:p>
                      <a:r>
                        <a:rPr lang="es-CL" dirty="0" smtClean="0"/>
                        <a:t>ordinal</a:t>
                      </a:r>
                      <a:endParaRPr lang="es-CL" dirty="0"/>
                    </a:p>
                  </a:txBody>
                  <a:tcPr/>
                </a:tc>
                <a:tc>
                  <a:txBody>
                    <a:bodyPr/>
                    <a:lstStyle/>
                    <a:p>
                      <a:r>
                        <a:rPr lang="es-CL" dirty="0" smtClean="0"/>
                        <a:t>V de Crammer</a:t>
                      </a:r>
                      <a:endParaRPr lang="es-CL" dirty="0"/>
                    </a:p>
                  </a:txBody>
                  <a:tcPr/>
                </a:tc>
                <a:tc>
                  <a:txBody>
                    <a:bodyPr/>
                    <a:lstStyle/>
                    <a:p>
                      <a:r>
                        <a:rPr lang="es-CL" dirty="0" smtClean="0"/>
                        <a:t>Gamma; </a:t>
                      </a:r>
                      <a:r>
                        <a:rPr lang="es-CL" dirty="0" err="1" smtClean="0"/>
                        <a:t>TauB</a:t>
                      </a:r>
                      <a:r>
                        <a:rPr lang="es-CL" dirty="0" smtClean="0"/>
                        <a:t> </a:t>
                      </a:r>
                      <a:r>
                        <a:rPr lang="es-CL" dirty="0" err="1" smtClean="0"/>
                        <a:t>TauC</a:t>
                      </a:r>
                      <a:r>
                        <a:rPr lang="es-CL" dirty="0" smtClean="0"/>
                        <a:t> (-1/+1)</a:t>
                      </a:r>
                      <a:endParaRPr lang="es-CL" dirty="0"/>
                    </a:p>
                  </a:txBody>
                  <a:tcPr/>
                </a:tc>
                <a:tc>
                  <a:txBody>
                    <a:bodyPr/>
                    <a:lstStyle/>
                    <a:p>
                      <a:endParaRPr lang="es-CL" dirty="0"/>
                    </a:p>
                  </a:txBody>
                  <a:tcPr/>
                </a:tc>
              </a:tr>
              <a:tr h="370840">
                <a:tc>
                  <a:txBody>
                    <a:bodyPr/>
                    <a:lstStyle/>
                    <a:p>
                      <a:r>
                        <a:rPr lang="es-CL" dirty="0" smtClean="0"/>
                        <a:t>numérica</a:t>
                      </a:r>
                      <a:endParaRPr lang="es-CL" dirty="0"/>
                    </a:p>
                  </a:txBody>
                  <a:tcPr/>
                </a:tc>
                <a:tc>
                  <a:txBody>
                    <a:bodyPr/>
                    <a:lstStyle/>
                    <a:p>
                      <a:r>
                        <a:rPr lang="es-CL" dirty="0" smtClean="0"/>
                        <a:t>Eta (0/1)</a:t>
                      </a:r>
                      <a:endParaRPr lang="es-CL" dirty="0"/>
                    </a:p>
                  </a:txBody>
                  <a:tcPr/>
                </a:tc>
                <a:tc>
                  <a:txBody>
                    <a:bodyPr/>
                    <a:lstStyle/>
                    <a:p>
                      <a:endParaRPr lang="es-CL"/>
                    </a:p>
                  </a:txBody>
                  <a:tcPr/>
                </a:tc>
                <a:tc>
                  <a:txBody>
                    <a:bodyPr/>
                    <a:lstStyle/>
                    <a:p>
                      <a:r>
                        <a:rPr lang="es-CL" dirty="0" smtClean="0"/>
                        <a:t>r de </a:t>
                      </a:r>
                      <a:r>
                        <a:rPr lang="es-CL" dirty="0" err="1" smtClean="0"/>
                        <a:t>pearson</a:t>
                      </a:r>
                      <a:endParaRPr lang="es-CL" dirty="0"/>
                    </a:p>
                  </a:txBody>
                  <a:tcPr/>
                </a:tc>
              </a:tr>
            </a:tbl>
          </a:graphicData>
        </a:graphic>
      </p:graphicFrame>
    </p:spTree>
    <p:extLst>
      <p:ext uri="{BB962C8B-B14F-4D97-AF65-F5344CB8AC3E}">
        <p14:creationId xmlns:p14="http://schemas.microsoft.com/office/powerpoint/2010/main" val="364402696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Probabilidad</a:t>
            </a:r>
            <a:endParaRPr lang="es-ES" dirty="0"/>
          </a:p>
        </p:txBody>
      </p:sp>
      <p:sp>
        <p:nvSpPr>
          <p:cNvPr id="3" name="Marcador de contenido 2"/>
          <p:cNvSpPr>
            <a:spLocks noGrp="1"/>
          </p:cNvSpPr>
          <p:nvPr>
            <p:ph idx="1"/>
          </p:nvPr>
        </p:nvSpPr>
        <p:spPr/>
        <p:txBody>
          <a:bodyPr/>
          <a:lstStyle/>
          <a:p>
            <a:r>
              <a:rPr lang="es-ES" dirty="0" smtClean="0"/>
              <a:t>El cálculo de probabilidad comienza a estudiarse en el marco de las apuestas o juegos.</a:t>
            </a:r>
          </a:p>
          <a:p>
            <a:r>
              <a:rPr lang="es-ES" dirty="0" err="1" smtClean="0"/>
              <a:t>Odds</a:t>
            </a:r>
            <a:r>
              <a:rPr lang="es-ES" dirty="0" smtClean="0"/>
              <a:t> (ventaja/probabilidad de que un determinado evento ocurra por sobre otro) </a:t>
            </a:r>
          </a:p>
          <a:p>
            <a:r>
              <a:rPr lang="es-ES" dirty="0" err="1" smtClean="0"/>
              <a:t>Odds</a:t>
            </a:r>
            <a:r>
              <a:rPr lang="es-ES" dirty="0" smtClean="0"/>
              <a:t> ratio (razón de probabilidades</a:t>
            </a:r>
          </a:p>
          <a:p>
            <a:r>
              <a:rPr lang="es-ES" dirty="0" smtClean="0"/>
              <a:t>El fin del cálculo de probabilidades es hacer una estimación de éxitos (inferido para la población) a partir de la observación de una muestra de datos</a:t>
            </a:r>
          </a:p>
          <a:p>
            <a:endParaRPr lang="es-ES" dirty="0" smtClean="0"/>
          </a:p>
        </p:txBody>
      </p:sp>
    </p:spTree>
    <p:extLst>
      <p:ext uri="{BB962C8B-B14F-4D97-AF65-F5344CB8AC3E}">
        <p14:creationId xmlns:p14="http://schemas.microsoft.com/office/powerpoint/2010/main" val="43404651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692696"/>
            <a:ext cx="6508377" cy="1143000"/>
          </a:xfrm>
        </p:spPr>
        <p:txBody>
          <a:bodyPr/>
          <a:lstStyle/>
          <a:p>
            <a:r>
              <a:rPr lang="es-ES" dirty="0" smtClean="0"/>
              <a:t>Cálculo de probabilidades</a:t>
            </a:r>
            <a:endParaRPr lang="es-E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742358618"/>
              </p:ext>
            </p:extLst>
          </p:nvPr>
        </p:nvGraphicFramePr>
        <p:xfrm>
          <a:off x="1259632" y="3284984"/>
          <a:ext cx="6508750" cy="1854200"/>
        </p:xfrm>
        <a:graphic>
          <a:graphicData uri="http://schemas.openxmlformats.org/drawingml/2006/table">
            <a:tbl>
              <a:tblPr firstRow="1" bandRow="1">
                <a:tableStyleId>{5C22544A-7EE6-4342-B048-85BDC9FD1C3A}</a:tableStyleId>
              </a:tblPr>
              <a:tblGrid>
                <a:gridCol w="1301750"/>
                <a:gridCol w="1301750"/>
                <a:gridCol w="1301750"/>
                <a:gridCol w="1301750"/>
                <a:gridCol w="1301750"/>
              </a:tblGrid>
              <a:tr h="370840">
                <a:tc>
                  <a:txBody>
                    <a:bodyPr/>
                    <a:lstStyle/>
                    <a:p>
                      <a:endParaRPr lang="es-ES" dirty="0"/>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t>Candidatos</a:t>
                      </a:r>
                    </a:p>
                  </a:txBody>
                  <a:tcPr/>
                </a:tc>
                <a:tc hMerge="1">
                  <a:txBody>
                    <a:bodyPr/>
                    <a:lstStyle/>
                    <a:p>
                      <a:endParaRPr lang="es-ES"/>
                    </a:p>
                  </a:txBody>
                  <a:tcPr/>
                </a:tc>
                <a:tc hMerge="1">
                  <a:txBody>
                    <a:bodyPr/>
                    <a:lstStyle/>
                    <a:p>
                      <a:endParaRPr lang="es-E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dirty="0" smtClean="0"/>
                    </a:p>
                  </a:txBody>
                  <a:tcPr/>
                </a:tc>
              </a:tr>
              <a:tr h="370840">
                <a:tc>
                  <a:txBody>
                    <a:bodyPr/>
                    <a:lstStyle/>
                    <a:p>
                      <a:endParaRPr lang="es-ES" dirty="0"/>
                    </a:p>
                  </a:txBody>
                  <a:tcPr/>
                </a:tc>
                <a:tc>
                  <a:txBody>
                    <a:bodyPr/>
                    <a:lstStyle/>
                    <a:p>
                      <a:pPr algn="ctr"/>
                      <a:endParaRPr lang="es-ES" dirty="0"/>
                    </a:p>
                  </a:txBody>
                  <a:tcPr/>
                </a:tc>
                <a:tc>
                  <a:txBody>
                    <a:bodyPr/>
                    <a:lstStyle/>
                    <a:p>
                      <a:pPr algn="ctr"/>
                      <a:r>
                        <a:rPr lang="es-ES" dirty="0" smtClean="0"/>
                        <a:t>Clinton</a:t>
                      </a:r>
                      <a:endParaRPr lang="es-ES" dirty="0"/>
                    </a:p>
                  </a:txBody>
                  <a:tcPr/>
                </a:tc>
                <a:tc>
                  <a:txBody>
                    <a:bodyPr/>
                    <a:lstStyle/>
                    <a:p>
                      <a:pPr algn="ctr"/>
                      <a:r>
                        <a:rPr lang="es-ES" dirty="0" smtClean="0"/>
                        <a:t>Obama</a:t>
                      </a:r>
                      <a:endParaRPr lang="es-ES" dirty="0"/>
                    </a:p>
                  </a:txBody>
                  <a:tcPr/>
                </a:tc>
                <a:tc>
                  <a:txBody>
                    <a:bodyPr/>
                    <a:lstStyle/>
                    <a:p>
                      <a:pPr algn="ctr"/>
                      <a:r>
                        <a:rPr lang="es-ES" dirty="0" smtClean="0"/>
                        <a:t>Total</a:t>
                      </a:r>
                      <a:endParaRPr lang="es-ES" dirty="0"/>
                    </a:p>
                  </a:txBody>
                  <a:tcPr/>
                </a:tc>
              </a:tr>
              <a:tr h="370840">
                <a:tc rowSpan="3">
                  <a:txBody>
                    <a:bodyPr/>
                    <a:lstStyle/>
                    <a:p>
                      <a:r>
                        <a:rPr lang="es-ES" dirty="0" smtClean="0"/>
                        <a:t>Sexo</a:t>
                      </a:r>
                      <a:endParaRPr lang="es-ES" dirty="0"/>
                    </a:p>
                  </a:txBody>
                  <a:tcPr/>
                </a:tc>
                <a:tc>
                  <a:txBody>
                    <a:bodyPr/>
                    <a:lstStyle/>
                    <a:p>
                      <a:r>
                        <a:rPr lang="es-ES" dirty="0" smtClean="0"/>
                        <a:t>Hombre</a:t>
                      </a:r>
                      <a:endParaRPr lang="es-ES" dirty="0"/>
                    </a:p>
                  </a:txBody>
                  <a:tcPr/>
                </a:tc>
                <a:tc>
                  <a:txBody>
                    <a:bodyPr/>
                    <a:lstStyle/>
                    <a:p>
                      <a:r>
                        <a:rPr lang="es-ES" dirty="0" smtClean="0"/>
                        <a:t>200</a:t>
                      </a:r>
                      <a:endParaRPr lang="es-ES" dirty="0"/>
                    </a:p>
                  </a:txBody>
                  <a:tcPr/>
                </a:tc>
                <a:tc>
                  <a:txBody>
                    <a:bodyPr/>
                    <a:lstStyle/>
                    <a:p>
                      <a:r>
                        <a:rPr lang="es-ES" dirty="0" smtClean="0"/>
                        <a:t>406</a:t>
                      </a:r>
                      <a:endParaRPr lang="es-ES" dirty="0"/>
                    </a:p>
                  </a:txBody>
                  <a:tcPr/>
                </a:tc>
                <a:tc>
                  <a:txBody>
                    <a:bodyPr/>
                    <a:lstStyle/>
                    <a:p>
                      <a:r>
                        <a:rPr lang="es-ES" dirty="0" smtClean="0"/>
                        <a:t>606</a:t>
                      </a:r>
                      <a:endParaRPr lang="es-ES" dirty="0"/>
                    </a:p>
                  </a:txBody>
                  <a:tcPr/>
                </a:tc>
              </a:tr>
              <a:tr h="370840">
                <a:tc vMerge="1">
                  <a:txBody>
                    <a:bodyPr/>
                    <a:lstStyle/>
                    <a:p>
                      <a:endParaRPr lang="es-ES" dirty="0"/>
                    </a:p>
                  </a:txBody>
                  <a:tcPr/>
                </a:tc>
                <a:tc>
                  <a:txBody>
                    <a:bodyPr/>
                    <a:lstStyle/>
                    <a:p>
                      <a:r>
                        <a:rPr lang="es-ES" dirty="0" smtClean="0"/>
                        <a:t>Mujer</a:t>
                      </a:r>
                      <a:endParaRPr lang="es-ES" dirty="0"/>
                    </a:p>
                  </a:txBody>
                  <a:tcPr/>
                </a:tc>
                <a:tc>
                  <a:txBody>
                    <a:bodyPr/>
                    <a:lstStyle/>
                    <a:p>
                      <a:r>
                        <a:rPr lang="es-ES" dirty="0" smtClean="0"/>
                        <a:t>418</a:t>
                      </a:r>
                      <a:endParaRPr lang="es-ES" dirty="0"/>
                    </a:p>
                  </a:txBody>
                  <a:tcPr/>
                </a:tc>
                <a:tc>
                  <a:txBody>
                    <a:bodyPr/>
                    <a:lstStyle/>
                    <a:p>
                      <a:r>
                        <a:rPr lang="es-ES" dirty="0" smtClean="0"/>
                        <a:t>418</a:t>
                      </a:r>
                      <a:endParaRPr lang="es-ES" dirty="0"/>
                    </a:p>
                  </a:txBody>
                  <a:tcPr/>
                </a:tc>
                <a:tc>
                  <a:txBody>
                    <a:bodyPr/>
                    <a:lstStyle/>
                    <a:p>
                      <a:r>
                        <a:rPr lang="es-ES" dirty="0" smtClean="0"/>
                        <a:t>836</a:t>
                      </a:r>
                      <a:endParaRPr lang="es-ES" dirty="0"/>
                    </a:p>
                  </a:txBody>
                  <a:tcPr/>
                </a:tc>
              </a:tr>
              <a:tr h="370840">
                <a:tc vMerge="1">
                  <a:txBody>
                    <a:bodyPr/>
                    <a:lstStyle/>
                    <a:p>
                      <a:endParaRPr lang="es-ES" dirty="0"/>
                    </a:p>
                  </a:txBody>
                  <a:tcPr/>
                </a:tc>
                <a:tc>
                  <a:txBody>
                    <a:bodyPr/>
                    <a:lstStyle/>
                    <a:p>
                      <a:r>
                        <a:rPr lang="es-ES" dirty="0" smtClean="0"/>
                        <a:t>Total</a:t>
                      </a:r>
                      <a:endParaRPr lang="es-ES" dirty="0"/>
                    </a:p>
                  </a:txBody>
                  <a:tcPr/>
                </a:tc>
                <a:tc>
                  <a:txBody>
                    <a:bodyPr/>
                    <a:lstStyle/>
                    <a:p>
                      <a:r>
                        <a:rPr lang="es-ES" dirty="0" smtClean="0"/>
                        <a:t>618</a:t>
                      </a:r>
                      <a:endParaRPr lang="es-ES" dirty="0"/>
                    </a:p>
                  </a:txBody>
                  <a:tcPr/>
                </a:tc>
                <a:tc>
                  <a:txBody>
                    <a:bodyPr/>
                    <a:lstStyle/>
                    <a:p>
                      <a:r>
                        <a:rPr lang="es-ES" dirty="0" smtClean="0"/>
                        <a:t>824</a:t>
                      </a:r>
                      <a:endParaRPr lang="es-ES" dirty="0"/>
                    </a:p>
                  </a:txBody>
                  <a:tcPr/>
                </a:tc>
                <a:tc>
                  <a:txBody>
                    <a:bodyPr/>
                    <a:lstStyle/>
                    <a:p>
                      <a:r>
                        <a:rPr lang="es-ES" dirty="0" smtClean="0"/>
                        <a:t>1442</a:t>
                      </a:r>
                      <a:endParaRPr lang="es-ES" dirty="0"/>
                    </a:p>
                  </a:txBody>
                  <a:tcPr/>
                </a:tc>
              </a:tr>
            </a:tbl>
          </a:graphicData>
        </a:graphic>
      </p:graphicFrame>
      <p:sp>
        <p:nvSpPr>
          <p:cNvPr id="6" name="CuadroTexto 5"/>
          <p:cNvSpPr txBox="1"/>
          <p:nvPr/>
        </p:nvSpPr>
        <p:spPr>
          <a:xfrm>
            <a:off x="1691680" y="2708920"/>
            <a:ext cx="5129112" cy="523220"/>
          </a:xfrm>
          <a:prstGeom prst="rect">
            <a:avLst/>
          </a:prstGeom>
          <a:noFill/>
        </p:spPr>
        <p:txBody>
          <a:bodyPr wrap="square" rtlCol="0">
            <a:spAutoFit/>
          </a:bodyPr>
          <a:lstStyle/>
          <a:p>
            <a:pPr algn="ctr"/>
            <a:r>
              <a:rPr lang="es-ES" sz="1400" dirty="0" smtClean="0"/>
              <a:t>Frecuencias observadas para las primarias del partido Demócrata en Wisconsin</a:t>
            </a:r>
            <a:endParaRPr lang="es-ES" sz="1400" dirty="0"/>
          </a:p>
        </p:txBody>
      </p:sp>
      <p:sp>
        <p:nvSpPr>
          <p:cNvPr id="7" name="CuadroTexto 6"/>
          <p:cNvSpPr txBox="1"/>
          <p:nvPr/>
        </p:nvSpPr>
        <p:spPr>
          <a:xfrm>
            <a:off x="3563888" y="2060848"/>
            <a:ext cx="1615308" cy="369332"/>
          </a:xfrm>
          <a:prstGeom prst="rect">
            <a:avLst/>
          </a:prstGeom>
          <a:noFill/>
        </p:spPr>
        <p:txBody>
          <a:bodyPr wrap="none" rtlCol="0">
            <a:spAutoFit/>
          </a:bodyPr>
          <a:lstStyle/>
          <a:p>
            <a:pPr algn="ctr"/>
            <a:r>
              <a:rPr lang="es-ES" dirty="0" err="1" smtClean="0"/>
              <a:t>Odds</a:t>
            </a:r>
            <a:r>
              <a:rPr lang="es-ES" dirty="0" smtClean="0"/>
              <a:t>= p/1-p</a:t>
            </a:r>
            <a:endParaRPr lang="es-ES" dirty="0"/>
          </a:p>
        </p:txBody>
      </p:sp>
      <p:sp>
        <p:nvSpPr>
          <p:cNvPr id="8" name="CuadroTexto 7"/>
          <p:cNvSpPr txBox="1"/>
          <p:nvPr/>
        </p:nvSpPr>
        <p:spPr>
          <a:xfrm>
            <a:off x="1043608" y="5373216"/>
            <a:ext cx="7272808" cy="1200329"/>
          </a:xfrm>
          <a:prstGeom prst="rect">
            <a:avLst/>
          </a:prstGeom>
          <a:noFill/>
        </p:spPr>
        <p:txBody>
          <a:bodyPr wrap="square" rtlCol="0">
            <a:spAutoFit/>
          </a:bodyPr>
          <a:lstStyle/>
          <a:p>
            <a:r>
              <a:rPr lang="es-ES" dirty="0" smtClean="0"/>
              <a:t>Cuando el valor de la </a:t>
            </a:r>
            <a:r>
              <a:rPr lang="es-ES" dirty="0" err="1" smtClean="0"/>
              <a:t>odds</a:t>
            </a:r>
            <a:r>
              <a:rPr lang="es-ES" dirty="0" smtClean="0"/>
              <a:t> es igual a 1 la probabilidad de que ocurra el evento es del 50% (de que ocurra como de que no ocurra); cuando la </a:t>
            </a:r>
            <a:r>
              <a:rPr lang="es-ES" dirty="0" err="1" smtClean="0"/>
              <a:t>odds</a:t>
            </a:r>
            <a:r>
              <a:rPr lang="es-ES" dirty="0" smtClean="0"/>
              <a:t> es mayor a 1 el evento es más probable de que ocurra a que no</a:t>
            </a:r>
            <a:endParaRPr lang="es-ES" dirty="0"/>
          </a:p>
        </p:txBody>
      </p:sp>
    </p:spTree>
    <p:extLst>
      <p:ext uri="{BB962C8B-B14F-4D97-AF65-F5344CB8AC3E}">
        <p14:creationId xmlns:p14="http://schemas.microsoft.com/office/powerpoint/2010/main" val="194357265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Odds</a:t>
            </a:r>
            <a:r>
              <a:rPr lang="es-ES" dirty="0" smtClean="0"/>
              <a:t> ratio</a:t>
            </a:r>
            <a:endParaRPr lang="es-ES" dirty="0"/>
          </a:p>
        </p:txBody>
      </p:sp>
      <p:sp>
        <p:nvSpPr>
          <p:cNvPr id="3" name="Marcador de contenido 2"/>
          <p:cNvSpPr>
            <a:spLocks noGrp="1"/>
          </p:cNvSpPr>
          <p:nvPr>
            <p:ph idx="1"/>
          </p:nvPr>
        </p:nvSpPr>
        <p:spPr/>
        <p:txBody>
          <a:bodyPr/>
          <a:lstStyle/>
          <a:p>
            <a:r>
              <a:rPr lang="es-ES" dirty="0" smtClean="0"/>
              <a:t>Mide la asociación entre 2 variables cualitativas, o categóricas</a:t>
            </a:r>
          </a:p>
          <a:p>
            <a:r>
              <a:rPr lang="es-ES" dirty="0" smtClean="0"/>
              <a:t>Mide la dependencia (independencia) entre dichas variables</a:t>
            </a:r>
          </a:p>
          <a:p>
            <a:r>
              <a:rPr lang="es-ES" dirty="0" smtClean="0"/>
              <a:t>Si existe independencia, no hay asociación</a:t>
            </a:r>
            <a:endParaRPr lang="es-ES" dirty="0"/>
          </a:p>
        </p:txBody>
      </p:sp>
    </p:spTree>
    <p:extLst>
      <p:ext uri="{BB962C8B-B14F-4D97-AF65-F5344CB8AC3E}">
        <p14:creationId xmlns:p14="http://schemas.microsoft.com/office/powerpoint/2010/main" val="17077461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orient="vert"/>
          </p:nvPr>
        </p:nvSpPr>
        <p:spPr/>
        <p:txBody>
          <a:bodyPr>
            <a:normAutofit/>
          </a:bodyPr>
          <a:lstStyle/>
          <a:p>
            <a:r>
              <a:rPr lang="es-ES" dirty="0" smtClean="0"/>
              <a:t>Inferencia estadística:</a:t>
            </a:r>
            <a:endParaRPr lang="es-CL" dirty="0"/>
          </a:p>
        </p:txBody>
      </p:sp>
      <p:sp>
        <p:nvSpPr>
          <p:cNvPr id="6" name="Marcador de texto vertical 5"/>
          <p:cNvSpPr>
            <a:spLocks noGrp="1"/>
          </p:cNvSpPr>
          <p:nvPr>
            <p:ph type="body" orient="vert" idx="1"/>
          </p:nvPr>
        </p:nvSpPr>
        <p:spPr/>
        <p:txBody>
          <a:bodyPr/>
          <a:lstStyle/>
          <a:p>
            <a:endParaRPr lang="es-ES"/>
          </a:p>
        </p:txBody>
      </p:sp>
      <p:sp>
        <p:nvSpPr>
          <p:cNvPr id="7" name="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9" name="8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1" name="10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2" name="11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3" name="12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4" name="13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graphicFrame>
        <p:nvGraphicFramePr>
          <p:cNvPr id="16" name="15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19 CuadroTexto"/>
          <p:cNvSpPr txBox="1"/>
          <p:nvPr/>
        </p:nvSpPr>
        <p:spPr>
          <a:xfrm>
            <a:off x="1835696" y="2204864"/>
            <a:ext cx="1296144" cy="369332"/>
          </a:xfrm>
          <a:prstGeom prst="rect">
            <a:avLst/>
          </a:prstGeom>
          <a:noFill/>
        </p:spPr>
        <p:txBody>
          <a:bodyPr wrap="square" rtlCol="0">
            <a:spAutoFit/>
          </a:bodyPr>
          <a:lstStyle/>
          <a:p>
            <a:r>
              <a:rPr lang="es-ES" b="1" dirty="0" smtClean="0"/>
              <a:t>Objetivos</a:t>
            </a:r>
            <a:endParaRPr lang="es-CL" b="1" dirty="0"/>
          </a:p>
        </p:txBody>
      </p:sp>
      <p:sp>
        <p:nvSpPr>
          <p:cNvPr id="21" name="20 CuadroTexto"/>
          <p:cNvSpPr txBox="1"/>
          <p:nvPr/>
        </p:nvSpPr>
        <p:spPr>
          <a:xfrm>
            <a:off x="3923928" y="2204864"/>
            <a:ext cx="1296144" cy="369332"/>
          </a:xfrm>
          <a:prstGeom prst="rect">
            <a:avLst/>
          </a:prstGeom>
          <a:noFill/>
        </p:spPr>
        <p:txBody>
          <a:bodyPr wrap="square" rtlCol="0">
            <a:spAutoFit/>
          </a:bodyPr>
          <a:lstStyle/>
          <a:p>
            <a:r>
              <a:rPr lang="es-ES" b="1" dirty="0" smtClean="0">
                <a:solidFill>
                  <a:srgbClr val="000000"/>
                </a:solidFill>
              </a:rPr>
              <a:t>Hipótesis</a:t>
            </a:r>
            <a:endParaRPr lang="es-CL" b="1" dirty="0" smtClean="0">
              <a:solidFill>
                <a:srgbClr val="000000"/>
              </a:solidFill>
            </a:endParaRPr>
          </a:p>
        </p:txBody>
      </p:sp>
      <p:sp>
        <p:nvSpPr>
          <p:cNvPr id="23" name="22 CuadroTexto"/>
          <p:cNvSpPr txBox="1"/>
          <p:nvPr/>
        </p:nvSpPr>
        <p:spPr>
          <a:xfrm>
            <a:off x="6084168" y="2204864"/>
            <a:ext cx="1224136" cy="369332"/>
          </a:xfrm>
          <a:prstGeom prst="rect">
            <a:avLst/>
          </a:prstGeom>
          <a:noFill/>
        </p:spPr>
        <p:txBody>
          <a:bodyPr wrap="square" rtlCol="0">
            <a:spAutoFit/>
          </a:bodyPr>
          <a:lstStyle/>
          <a:p>
            <a:r>
              <a:rPr lang="es-ES" b="1" dirty="0" smtClean="0">
                <a:solidFill>
                  <a:srgbClr val="000000"/>
                </a:solidFill>
              </a:rPr>
              <a:t>Modelos</a:t>
            </a:r>
            <a:endParaRPr lang="es-CL" b="1" dirty="0">
              <a:solidFill>
                <a:srgbClr val="000000"/>
              </a:solidFill>
            </a:endParaRPr>
          </a:p>
        </p:txBody>
      </p:sp>
      <p:sp>
        <p:nvSpPr>
          <p:cNvPr id="24" name="23 CuadroTexto"/>
          <p:cNvSpPr txBox="1"/>
          <p:nvPr/>
        </p:nvSpPr>
        <p:spPr>
          <a:xfrm>
            <a:off x="2123728" y="4797152"/>
            <a:ext cx="4968552" cy="369332"/>
          </a:xfrm>
          <a:prstGeom prst="rect">
            <a:avLst/>
          </a:prstGeom>
          <a:noFill/>
        </p:spPr>
        <p:txBody>
          <a:bodyPr wrap="square" rtlCol="0">
            <a:spAutoFit/>
          </a:bodyPr>
          <a:lstStyle/>
          <a:p>
            <a:pPr algn="ctr"/>
            <a:r>
              <a:rPr lang="es-ES" b="1" dirty="0" smtClean="0"/>
              <a:t>Concepto - </a:t>
            </a:r>
            <a:r>
              <a:rPr lang="es-ES" b="1" dirty="0" err="1" smtClean="0"/>
              <a:t>Operacionalización</a:t>
            </a:r>
            <a:endParaRPr lang="es-CL" b="1"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 razón de probabilidades</a:t>
            </a:r>
            <a:endParaRPr lang="es-ES" dirty="0"/>
          </a:p>
        </p:txBody>
      </p:sp>
      <p:sp>
        <p:nvSpPr>
          <p:cNvPr id="3" name="Marcador de contenido 2"/>
          <p:cNvSpPr>
            <a:spLocks noGrp="1"/>
          </p:cNvSpPr>
          <p:nvPr>
            <p:ph idx="1"/>
          </p:nvPr>
        </p:nvSpPr>
        <p:spPr/>
        <p:txBody>
          <a:bodyPr/>
          <a:lstStyle/>
          <a:p>
            <a:r>
              <a:rPr lang="es-ES" dirty="0" smtClean="0"/>
              <a:t>Es importante distinguir en función de la teoría revisada, cuál es la variable cuyo resultado se quiere predecir.</a:t>
            </a:r>
          </a:p>
          <a:p>
            <a:r>
              <a:rPr lang="es-ES" dirty="0" smtClean="0"/>
              <a:t>Es decir identificar cuál es la variable dependiente y cual la independiente.</a:t>
            </a:r>
          </a:p>
          <a:p>
            <a:pPr lvl="1"/>
            <a:r>
              <a:rPr lang="es-ES" dirty="0" smtClean="0"/>
              <a:t>Por ejemplo para el cálculo de probabilidad de protesta en los jóvenes versus los adultos.</a:t>
            </a:r>
          </a:p>
          <a:p>
            <a:pPr lvl="1"/>
            <a:r>
              <a:rPr lang="es-ES" dirty="0" smtClean="0"/>
              <a:t>VI = Ser joven</a:t>
            </a:r>
          </a:p>
          <a:p>
            <a:pPr lvl="1"/>
            <a:r>
              <a:rPr lang="es-ES" dirty="0" smtClean="0"/>
              <a:t>VD = Protestar</a:t>
            </a:r>
          </a:p>
          <a:p>
            <a:pPr lvl="1"/>
            <a:endParaRPr lang="es-ES" dirty="0"/>
          </a:p>
        </p:txBody>
      </p:sp>
    </p:spTree>
    <p:extLst>
      <p:ext uri="{BB962C8B-B14F-4D97-AF65-F5344CB8AC3E}">
        <p14:creationId xmlns:p14="http://schemas.microsoft.com/office/powerpoint/2010/main" val="182782479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680" y="0"/>
            <a:ext cx="8795320" cy="1143000"/>
          </a:xfrm>
        </p:spPr>
        <p:txBody>
          <a:bodyPr>
            <a:normAutofit/>
          </a:bodyPr>
          <a:lstStyle/>
          <a:p>
            <a:r>
              <a:rPr lang="es-ES" dirty="0" smtClean="0"/>
              <a:t>Interpretación de datos:</a:t>
            </a:r>
            <a:endParaRPr lang="es-CL" dirty="0"/>
          </a:p>
        </p:txBody>
      </p:sp>
      <p:sp>
        <p:nvSpPr>
          <p:cNvPr id="7" name="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9" name="8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1" name="10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2" name="11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3" name="12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4" name="13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20" name="19 CuadroTexto"/>
          <p:cNvSpPr txBox="1"/>
          <p:nvPr/>
        </p:nvSpPr>
        <p:spPr>
          <a:xfrm>
            <a:off x="1835696" y="2204864"/>
            <a:ext cx="1296144" cy="369332"/>
          </a:xfrm>
          <a:prstGeom prst="rect">
            <a:avLst/>
          </a:prstGeom>
          <a:noFill/>
        </p:spPr>
        <p:txBody>
          <a:bodyPr wrap="square" rtlCol="0">
            <a:spAutoFit/>
          </a:bodyPr>
          <a:lstStyle/>
          <a:p>
            <a:r>
              <a:rPr lang="es-ES" b="1" dirty="0" smtClean="0">
                <a:solidFill>
                  <a:schemeClr val="bg1"/>
                </a:solidFill>
              </a:rPr>
              <a:t>Objetivos</a:t>
            </a:r>
            <a:endParaRPr lang="es-CL" b="1" dirty="0">
              <a:solidFill>
                <a:schemeClr val="bg1"/>
              </a:solidFill>
            </a:endParaRPr>
          </a:p>
        </p:txBody>
      </p:sp>
      <p:sp>
        <p:nvSpPr>
          <p:cNvPr id="21" name="20 CuadroTexto"/>
          <p:cNvSpPr txBox="1"/>
          <p:nvPr/>
        </p:nvSpPr>
        <p:spPr>
          <a:xfrm>
            <a:off x="3923928" y="2204864"/>
            <a:ext cx="1296144" cy="369332"/>
          </a:xfrm>
          <a:prstGeom prst="rect">
            <a:avLst/>
          </a:prstGeom>
          <a:noFill/>
        </p:spPr>
        <p:txBody>
          <a:bodyPr wrap="square" rtlCol="0">
            <a:spAutoFit/>
          </a:bodyPr>
          <a:lstStyle/>
          <a:p>
            <a:r>
              <a:rPr lang="es-ES" b="1" dirty="0" smtClean="0">
                <a:solidFill>
                  <a:schemeClr val="bg1"/>
                </a:solidFill>
              </a:rPr>
              <a:t>Hipótesis</a:t>
            </a:r>
            <a:endParaRPr lang="es-CL" b="1" dirty="0" smtClean="0">
              <a:solidFill>
                <a:schemeClr val="bg1"/>
              </a:solidFill>
            </a:endParaRPr>
          </a:p>
        </p:txBody>
      </p:sp>
      <p:sp>
        <p:nvSpPr>
          <p:cNvPr id="23" name="22 CuadroTexto"/>
          <p:cNvSpPr txBox="1"/>
          <p:nvPr/>
        </p:nvSpPr>
        <p:spPr>
          <a:xfrm>
            <a:off x="6084168" y="2204864"/>
            <a:ext cx="1224136" cy="369332"/>
          </a:xfrm>
          <a:prstGeom prst="rect">
            <a:avLst/>
          </a:prstGeom>
          <a:noFill/>
        </p:spPr>
        <p:txBody>
          <a:bodyPr wrap="square" rtlCol="0">
            <a:spAutoFit/>
          </a:bodyPr>
          <a:lstStyle/>
          <a:p>
            <a:r>
              <a:rPr lang="es-ES" b="1" dirty="0" smtClean="0">
                <a:solidFill>
                  <a:schemeClr val="bg1"/>
                </a:solidFill>
              </a:rPr>
              <a:t>Modelos</a:t>
            </a:r>
            <a:endParaRPr lang="es-CL" b="1" dirty="0">
              <a:solidFill>
                <a:schemeClr val="bg1"/>
              </a:solidFill>
            </a:endParaRPr>
          </a:p>
        </p:txBody>
      </p:sp>
      <p:sp>
        <p:nvSpPr>
          <p:cNvPr id="16" name="15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7" name="1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pic>
        <p:nvPicPr>
          <p:cNvPr id="4098" name="Picture 2"/>
          <p:cNvPicPr>
            <a:picLocks noChangeAspect="1" noChangeArrowheads="1"/>
          </p:cNvPicPr>
          <p:nvPr/>
        </p:nvPicPr>
        <p:blipFill rotWithShape="1">
          <a:blip r:embed="rId2" cstate="print"/>
          <a:srcRect b="19545"/>
          <a:stretch/>
        </p:blipFill>
        <p:spPr bwMode="auto">
          <a:xfrm>
            <a:off x="683568" y="1844824"/>
            <a:ext cx="7979570" cy="393950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Nivel de significación α</a:t>
            </a:r>
            <a:endParaRPr lang="es-ES" dirty="0"/>
          </a:p>
        </p:txBody>
      </p:sp>
      <p:sp>
        <p:nvSpPr>
          <p:cNvPr id="3" name="Marcador de contenido 2"/>
          <p:cNvSpPr>
            <a:spLocks noGrp="1"/>
          </p:cNvSpPr>
          <p:nvPr>
            <p:ph idx="1"/>
          </p:nvPr>
        </p:nvSpPr>
        <p:spPr/>
        <p:txBody>
          <a:bodyPr/>
          <a:lstStyle/>
          <a:p>
            <a:r>
              <a:rPr lang="es-ES" dirty="0" smtClean="0"/>
              <a:t>P=0,10= 10%</a:t>
            </a:r>
          </a:p>
          <a:p>
            <a:r>
              <a:rPr lang="es-ES" dirty="0" smtClean="0"/>
              <a:t>P= 0,05= 5%</a:t>
            </a:r>
          </a:p>
          <a:p>
            <a:r>
              <a:rPr lang="es-ES" dirty="0" smtClean="0"/>
              <a:t>P=  0,01= 1%</a:t>
            </a:r>
            <a:endParaRPr lang="es-ES" dirty="0"/>
          </a:p>
        </p:txBody>
      </p:sp>
    </p:spTree>
    <p:extLst>
      <p:ext uri="{BB962C8B-B14F-4D97-AF65-F5344CB8AC3E}">
        <p14:creationId xmlns:p14="http://schemas.microsoft.com/office/powerpoint/2010/main" val="27115791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680" y="0"/>
            <a:ext cx="8795320" cy="1143000"/>
          </a:xfrm>
        </p:spPr>
        <p:txBody>
          <a:bodyPr>
            <a:normAutofit/>
          </a:bodyPr>
          <a:lstStyle/>
          <a:p>
            <a:r>
              <a:rPr lang="es-ES" dirty="0" smtClean="0"/>
              <a:t>Correlaciones r Pearson:</a:t>
            </a:r>
            <a:endParaRPr lang="es-CL" dirty="0"/>
          </a:p>
        </p:txBody>
      </p:sp>
      <p:sp>
        <p:nvSpPr>
          <p:cNvPr id="7" name="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9" name="8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1" name="10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2" name="11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3" name="12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4" name="13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20" name="19 CuadroTexto"/>
          <p:cNvSpPr txBox="1"/>
          <p:nvPr/>
        </p:nvSpPr>
        <p:spPr>
          <a:xfrm>
            <a:off x="1835696" y="2204864"/>
            <a:ext cx="1296144" cy="369332"/>
          </a:xfrm>
          <a:prstGeom prst="rect">
            <a:avLst/>
          </a:prstGeom>
          <a:noFill/>
        </p:spPr>
        <p:txBody>
          <a:bodyPr wrap="square" rtlCol="0">
            <a:spAutoFit/>
          </a:bodyPr>
          <a:lstStyle/>
          <a:p>
            <a:r>
              <a:rPr lang="es-ES" b="1" dirty="0" smtClean="0">
                <a:solidFill>
                  <a:schemeClr val="bg1"/>
                </a:solidFill>
              </a:rPr>
              <a:t>Objetivos</a:t>
            </a:r>
            <a:endParaRPr lang="es-CL" b="1" dirty="0">
              <a:solidFill>
                <a:schemeClr val="bg1"/>
              </a:solidFill>
            </a:endParaRPr>
          </a:p>
        </p:txBody>
      </p:sp>
      <p:sp>
        <p:nvSpPr>
          <p:cNvPr id="21" name="20 CuadroTexto"/>
          <p:cNvSpPr txBox="1"/>
          <p:nvPr/>
        </p:nvSpPr>
        <p:spPr>
          <a:xfrm>
            <a:off x="3923928" y="2204864"/>
            <a:ext cx="1296144" cy="369332"/>
          </a:xfrm>
          <a:prstGeom prst="rect">
            <a:avLst/>
          </a:prstGeom>
          <a:noFill/>
        </p:spPr>
        <p:txBody>
          <a:bodyPr wrap="square" rtlCol="0">
            <a:spAutoFit/>
          </a:bodyPr>
          <a:lstStyle/>
          <a:p>
            <a:r>
              <a:rPr lang="es-ES" b="1" dirty="0" smtClean="0">
                <a:solidFill>
                  <a:schemeClr val="bg1"/>
                </a:solidFill>
              </a:rPr>
              <a:t>Hipótesis</a:t>
            </a:r>
            <a:endParaRPr lang="es-CL" b="1" dirty="0" smtClean="0">
              <a:solidFill>
                <a:schemeClr val="bg1"/>
              </a:solidFill>
            </a:endParaRPr>
          </a:p>
        </p:txBody>
      </p:sp>
      <p:sp>
        <p:nvSpPr>
          <p:cNvPr id="23" name="22 CuadroTexto"/>
          <p:cNvSpPr txBox="1"/>
          <p:nvPr/>
        </p:nvSpPr>
        <p:spPr>
          <a:xfrm>
            <a:off x="6084168" y="2204864"/>
            <a:ext cx="1224136" cy="369332"/>
          </a:xfrm>
          <a:prstGeom prst="rect">
            <a:avLst/>
          </a:prstGeom>
          <a:noFill/>
        </p:spPr>
        <p:txBody>
          <a:bodyPr wrap="square" rtlCol="0">
            <a:spAutoFit/>
          </a:bodyPr>
          <a:lstStyle/>
          <a:p>
            <a:r>
              <a:rPr lang="es-ES" b="1" dirty="0" smtClean="0">
                <a:solidFill>
                  <a:schemeClr val="bg1"/>
                </a:solidFill>
              </a:rPr>
              <a:t>Modelos</a:t>
            </a:r>
            <a:endParaRPr lang="es-CL" b="1" dirty="0">
              <a:solidFill>
                <a:schemeClr val="bg1"/>
              </a:solidFill>
            </a:endParaRPr>
          </a:p>
        </p:txBody>
      </p:sp>
      <p:sp>
        <p:nvSpPr>
          <p:cNvPr id="16" name="15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7" name="1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2" name="1 CuadroTexto"/>
          <p:cNvSpPr txBox="1"/>
          <p:nvPr/>
        </p:nvSpPr>
        <p:spPr>
          <a:xfrm>
            <a:off x="697285" y="1296417"/>
            <a:ext cx="7848872" cy="923330"/>
          </a:xfrm>
          <a:prstGeom prst="rect">
            <a:avLst/>
          </a:prstGeom>
          <a:noFill/>
        </p:spPr>
        <p:txBody>
          <a:bodyPr wrap="square" rtlCol="0">
            <a:spAutoFit/>
          </a:bodyPr>
          <a:lstStyle/>
          <a:p>
            <a:r>
              <a:rPr lang="es-CL" dirty="0" smtClean="0"/>
              <a:t>Estudios médicos afirman que las mujeres más bajas de estatura con peso similar son más proclives a sufrir ataques al corazón que las mujeres altas.</a:t>
            </a:r>
            <a:endParaRPr lang="es-CL" dirty="0"/>
          </a:p>
        </p:txBody>
      </p:sp>
      <p:sp>
        <p:nvSpPr>
          <p:cNvPr id="5" name="4 CuadroTexto"/>
          <p:cNvSpPr txBox="1"/>
          <p:nvPr/>
        </p:nvSpPr>
        <p:spPr>
          <a:xfrm>
            <a:off x="769293" y="2648149"/>
            <a:ext cx="7704856" cy="369332"/>
          </a:xfrm>
          <a:prstGeom prst="rect">
            <a:avLst/>
          </a:prstGeom>
          <a:noFill/>
        </p:spPr>
        <p:txBody>
          <a:bodyPr wrap="square" rtlCol="0">
            <a:spAutoFit/>
          </a:bodyPr>
          <a:lstStyle/>
          <a:p>
            <a:pPr algn="ctr"/>
            <a:r>
              <a:rPr lang="es-CL" b="1" dirty="0" smtClean="0"/>
              <a:t>X &gt; altura 	Y &gt; ataque al corazón </a:t>
            </a:r>
            <a:endParaRPr lang="es-CL" b="1" dirty="0"/>
          </a:p>
        </p:txBody>
      </p:sp>
      <p:sp>
        <p:nvSpPr>
          <p:cNvPr id="6" name="5 CuadroTexto"/>
          <p:cNvSpPr txBox="1"/>
          <p:nvPr/>
        </p:nvSpPr>
        <p:spPr>
          <a:xfrm>
            <a:off x="755576" y="3429000"/>
            <a:ext cx="7948921" cy="1200329"/>
          </a:xfrm>
          <a:prstGeom prst="rect">
            <a:avLst/>
          </a:prstGeom>
          <a:noFill/>
        </p:spPr>
        <p:txBody>
          <a:bodyPr wrap="square" rtlCol="0">
            <a:spAutoFit/>
          </a:bodyPr>
          <a:lstStyle/>
          <a:p>
            <a:r>
              <a:rPr lang="es-CL" dirty="0" smtClean="0"/>
              <a:t>Se sabe que la temperatura del cuerpo aumenta cuando se bebe alcohol. Se procede a inyectar alcohol en dosis graduales a una serie de cobayas para que pasados 15’ se les mida la temperatura obtenida en función de la cantidad de alcohol ingerida.</a:t>
            </a:r>
            <a:endParaRPr lang="es-CL" dirty="0"/>
          </a:p>
        </p:txBody>
      </p:sp>
      <p:sp>
        <p:nvSpPr>
          <p:cNvPr id="8" name="7 CuadroTexto"/>
          <p:cNvSpPr txBox="1"/>
          <p:nvPr/>
        </p:nvSpPr>
        <p:spPr>
          <a:xfrm>
            <a:off x="1997968" y="4857153"/>
            <a:ext cx="5310336" cy="369332"/>
          </a:xfrm>
          <a:prstGeom prst="rect">
            <a:avLst/>
          </a:prstGeom>
          <a:noFill/>
        </p:spPr>
        <p:txBody>
          <a:bodyPr wrap="square" rtlCol="0">
            <a:spAutoFit/>
          </a:bodyPr>
          <a:lstStyle/>
          <a:p>
            <a:pPr algn="ctr"/>
            <a:r>
              <a:rPr lang="es-CL" b="1" dirty="0" smtClean="0"/>
              <a:t>¿VI?	¿VD?</a:t>
            </a:r>
            <a:endParaRPr lang="es-CL" b="1" dirty="0"/>
          </a:p>
        </p:txBody>
      </p:sp>
      <p:sp>
        <p:nvSpPr>
          <p:cNvPr id="10" name="9 CuadroTexto"/>
          <p:cNvSpPr txBox="1"/>
          <p:nvPr/>
        </p:nvSpPr>
        <p:spPr>
          <a:xfrm>
            <a:off x="2286000" y="5338082"/>
            <a:ext cx="5112568" cy="1200329"/>
          </a:xfrm>
          <a:prstGeom prst="rect">
            <a:avLst/>
          </a:prstGeom>
          <a:noFill/>
        </p:spPr>
        <p:txBody>
          <a:bodyPr wrap="square" rtlCol="0">
            <a:spAutoFit/>
          </a:bodyPr>
          <a:lstStyle/>
          <a:p>
            <a:r>
              <a:rPr lang="es-CL" dirty="0" smtClean="0"/>
              <a:t>Precauciones a la hora de seleccionar las variables explicativas y de respuesta. Siempre a partir de variables para la misma unidad de análisis</a:t>
            </a:r>
            <a:endParaRPr lang="es-CL" dirty="0"/>
          </a:p>
        </p:txBody>
      </p:sp>
    </p:spTree>
    <p:extLst>
      <p:ext uri="{BB962C8B-B14F-4D97-AF65-F5344CB8AC3E}">
        <p14:creationId xmlns:p14="http://schemas.microsoft.com/office/powerpoint/2010/main" val="58483404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680" y="0"/>
            <a:ext cx="8795320" cy="1143000"/>
          </a:xfrm>
        </p:spPr>
        <p:txBody>
          <a:bodyPr>
            <a:normAutofit/>
          </a:bodyPr>
          <a:lstStyle/>
          <a:p>
            <a:r>
              <a:rPr lang="es-ES" dirty="0" smtClean="0"/>
              <a:t>Correlaciones r Pearson:</a:t>
            </a:r>
            <a:endParaRPr lang="es-CL" dirty="0"/>
          </a:p>
        </p:txBody>
      </p:sp>
      <p:sp>
        <p:nvSpPr>
          <p:cNvPr id="7" name="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9" name="8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1" name="10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2" name="11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3" name="12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4" name="13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20" name="19 CuadroTexto"/>
          <p:cNvSpPr txBox="1"/>
          <p:nvPr/>
        </p:nvSpPr>
        <p:spPr>
          <a:xfrm>
            <a:off x="4067944" y="2782669"/>
            <a:ext cx="2880320" cy="369332"/>
          </a:xfrm>
          <a:prstGeom prst="rect">
            <a:avLst/>
          </a:prstGeom>
          <a:noFill/>
        </p:spPr>
        <p:txBody>
          <a:bodyPr wrap="square" rtlCol="0">
            <a:spAutoFit/>
          </a:bodyPr>
          <a:lstStyle/>
          <a:p>
            <a:r>
              <a:rPr lang="es-ES" b="1" dirty="0" smtClean="0"/>
              <a:t>Diagrama de Puntos</a:t>
            </a:r>
            <a:endParaRPr lang="es-CL" b="1" dirty="0"/>
          </a:p>
        </p:txBody>
      </p:sp>
      <p:sp>
        <p:nvSpPr>
          <p:cNvPr id="21" name="20 CuadroTexto"/>
          <p:cNvSpPr txBox="1"/>
          <p:nvPr/>
        </p:nvSpPr>
        <p:spPr>
          <a:xfrm>
            <a:off x="3923928" y="2204864"/>
            <a:ext cx="1296144" cy="369332"/>
          </a:xfrm>
          <a:prstGeom prst="rect">
            <a:avLst/>
          </a:prstGeom>
          <a:noFill/>
        </p:spPr>
        <p:txBody>
          <a:bodyPr wrap="square" rtlCol="0">
            <a:spAutoFit/>
          </a:bodyPr>
          <a:lstStyle/>
          <a:p>
            <a:r>
              <a:rPr lang="es-ES" b="1" dirty="0" smtClean="0">
                <a:solidFill>
                  <a:schemeClr val="bg1"/>
                </a:solidFill>
              </a:rPr>
              <a:t>Hipótesis</a:t>
            </a:r>
            <a:endParaRPr lang="es-CL" b="1" dirty="0" smtClean="0">
              <a:solidFill>
                <a:schemeClr val="bg1"/>
              </a:solidFill>
            </a:endParaRPr>
          </a:p>
        </p:txBody>
      </p:sp>
      <p:sp>
        <p:nvSpPr>
          <p:cNvPr id="23" name="22 CuadroTexto"/>
          <p:cNvSpPr txBox="1"/>
          <p:nvPr/>
        </p:nvSpPr>
        <p:spPr>
          <a:xfrm>
            <a:off x="6084168" y="2204864"/>
            <a:ext cx="1224136" cy="369332"/>
          </a:xfrm>
          <a:prstGeom prst="rect">
            <a:avLst/>
          </a:prstGeom>
          <a:noFill/>
        </p:spPr>
        <p:txBody>
          <a:bodyPr wrap="square" rtlCol="0">
            <a:spAutoFit/>
          </a:bodyPr>
          <a:lstStyle/>
          <a:p>
            <a:r>
              <a:rPr lang="es-ES" b="1" dirty="0" smtClean="0">
                <a:solidFill>
                  <a:schemeClr val="bg1"/>
                </a:solidFill>
              </a:rPr>
              <a:t>Modelos</a:t>
            </a:r>
            <a:endParaRPr lang="es-CL" b="1" dirty="0">
              <a:solidFill>
                <a:schemeClr val="bg1"/>
              </a:solidFill>
            </a:endParaRPr>
          </a:p>
        </p:txBody>
      </p:sp>
      <p:sp>
        <p:nvSpPr>
          <p:cNvPr id="16" name="15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7" name="1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5" name="14 CuadroTexto"/>
          <p:cNvSpPr txBox="1"/>
          <p:nvPr/>
        </p:nvSpPr>
        <p:spPr>
          <a:xfrm>
            <a:off x="683568" y="1412776"/>
            <a:ext cx="7416824" cy="923330"/>
          </a:xfrm>
          <a:prstGeom prst="rect">
            <a:avLst/>
          </a:prstGeom>
          <a:noFill/>
        </p:spPr>
        <p:txBody>
          <a:bodyPr wrap="square" rtlCol="0">
            <a:spAutoFit/>
          </a:bodyPr>
          <a:lstStyle/>
          <a:p>
            <a:r>
              <a:rPr lang="es-CL" dirty="0" smtClean="0"/>
              <a:t>Las correlaciones siempre son aplicadas a variables numéricas. Una primera aproximación para conocer cómo se da la relación entre dos variables radica en graficar.</a:t>
            </a:r>
            <a:endParaRPr lang="es-CL" dirty="0"/>
          </a:p>
        </p:txBody>
      </p:sp>
      <p:sp>
        <p:nvSpPr>
          <p:cNvPr id="18" name="17 Flecha abajo"/>
          <p:cNvSpPr/>
          <p:nvPr/>
        </p:nvSpPr>
        <p:spPr>
          <a:xfrm>
            <a:off x="5364088" y="3356992"/>
            <a:ext cx="2880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18 CuadroTexto"/>
          <p:cNvSpPr txBox="1"/>
          <p:nvPr/>
        </p:nvSpPr>
        <p:spPr>
          <a:xfrm>
            <a:off x="3275856" y="4437112"/>
            <a:ext cx="4536504" cy="923330"/>
          </a:xfrm>
          <a:prstGeom prst="rect">
            <a:avLst/>
          </a:prstGeom>
          <a:noFill/>
        </p:spPr>
        <p:txBody>
          <a:bodyPr wrap="square" rtlCol="0">
            <a:spAutoFit/>
          </a:bodyPr>
          <a:lstStyle/>
          <a:p>
            <a:r>
              <a:rPr lang="es-CL" dirty="0" smtClean="0"/>
              <a:t>A golpe de vista, te puede mostrar la </a:t>
            </a:r>
            <a:r>
              <a:rPr lang="es-CL" b="1" dirty="0" smtClean="0"/>
              <a:t>FORMA, DIRECCIÓN y FUERZA </a:t>
            </a:r>
            <a:r>
              <a:rPr lang="es-CL" dirty="0" smtClean="0"/>
              <a:t>de la relación.</a:t>
            </a:r>
            <a:endParaRPr lang="es-CL" dirty="0"/>
          </a:p>
        </p:txBody>
      </p:sp>
    </p:spTree>
    <p:extLst>
      <p:ext uri="{BB962C8B-B14F-4D97-AF65-F5344CB8AC3E}">
        <p14:creationId xmlns:p14="http://schemas.microsoft.com/office/powerpoint/2010/main" val="327751731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680" y="0"/>
            <a:ext cx="8795320" cy="1143000"/>
          </a:xfrm>
        </p:spPr>
        <p:txBody>
          <a:bodyPr>
            <a:normAutofit/>
          </a:bodyPr>
          <a:lstStyle/>
          <a:p>
            <a:r>
              <a:rPr lang="es-ES" dirty="0" smtClean="0"/>
              <a:t>Correlaciones r Pearson:</a:t>
            </a:r>
            <a:endParaRPr lang="es-CL" dirty="0"/>
          </a:p>
        </p:txBody>
      </p:sp>
      <p:sp>
        <p:nvSpPr>
          <p:cNvPr id="7" name="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9" name="8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1" name="10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2" name="11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3" name="12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4" name="13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21" name="20 CuadroTexto"/>
          <p:cNvSpPr txBox="1"/>
          <p:nvPr/>
        </p:nvSpPr>
        <p:spPr>
          <a:xfrm>
            <a:off x="3923928" y="2204864"/>
            <a:ext cx="1296144" cy="369332"/>
          </a:xfrm>
          <a:prstGeom prst="rect">
            <a:avLst/>
          </a:prstGeom>
          <a:noFill/>
        </p:spPr>
        <p:txBody>
          <a:bodyPr wrap="square" rtlCol="0">
            <a:spAutoFit/>
          </a:bodyPr>
          <a:lstStyle/>
          <a:p>
            <a:r>
              <a:rPr lang="es-ES" b="1" dirty="0" smtClean="0">
                <a:solidFill>
                  <a:schemeClr val="bg1"/>
                </a:solidFill>
              </a:rPr>
              <a:t>Hipótesis</a:t>
            </a:r>
            <a:endParaRPr lang="es-CL" b="1" dirty="0" smtClean="0">
              <a:solidFill>
                <a:schemeClr val="bg1"/>
              </a:solidFill>
            </a:endParaRPr>
          </a:p>
        </p:txBody>
      </p:sp>
      <p:sp>
        <p:nvSpPr>
          <p:cNvPr id="23" name="22 CuadroTexto"/>
          <p:cNvSpPr txBox="1"/>
          <p:nvPr/>
        </p:nvSpPr>
        <p:spPr>
          <a:xfrm>
            <a:off x="6084168" y="2204864"/>
            <a:ext cx="1224136" cy="369332"/>
          </a:xfrm>
          <a:prstGeom prst="rect">
            <a:avLst/>
          </a:prstGeom>
          <a:noFill/>
        </p:spPr>
        <p:txBody>
          <a:bodyPr wrap="square" rtlCol="0">
            <a:spAutoFit/>
          </a:bodyPr>
          <a:lstStyle/>
          <a:p>
            <a:r>
              <a:rPr lang="es-ES" b="1" dirty="0" smtClean="0">
                <a:solidFill>
                  <a:schemeClr val="bg1"/>
                </a:solidFill>
              </a:rPr>
              <a:t>Modelos</a:t>
            </a:r>
            <a:endParaRPr lang="es-CL" b="1" dirty="0">
              <a:solidFill>
                <a:schemeClr val="bg1"/>
              </a:solidFill>
            </a:endParaRPr>
          </a:p>
        </p:txBody>
      </p:sp>
      <p:sp>
        <p:nvSpPr>
          <p:cNvPr id="16" name="15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7" name="1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mc:AlternateContent xmlns:mc="http://schemas.openxmlformats.org/markup-compatibility/2006" xmlns:a14="http://schemas.microsoft.com/office/drawing/2010/main">
        <mc:Choice Requires="a14">
          <p:sp>
            <p:nvSpPr>
              <p:cNvPr id="15" name="14 CuadroTexto"/>
              <p:cNvSpPr txBox="1"/>
              <p:nvPr/>
            </p:nvSpPr>
            <p:spPr>
              <a:xfrm>
                <a:off x="683568" y="1340768"/>
                <a:ext cx="7416824" cy="1173013"/>
              </a:xfrm>
              <a:prstGeom prst="rect">
                <a:avLst/>
              </a:prstGeom>
              <a:noFill/>
            </p:spPr>
            <p:txBody>
              <a:bodyPr wrap="square" rtlCol="0">
                <a:spAutoFit/>
              </a:bodyPr>
              <a:lstStyle/>
              <a:p>
                <a:pPr algn="ctr"/>
                <a:r>
                  <a:rPr lang="es-CL" sz="4400" b="1" dirty="0" smtClean="0">
                    <a:latin typeface="+mj-lt"/>
                  </a:rPr>
                  <a:t>r</a:t>
                </a:r>
                <a14:m>
                  <m:oMath xmlns:m="http://schemas.openxmlformats.org/officeDocument/2006/math" xmlns="">
                    <m:r>
                      <a:rPr lang="es-CL" sz="4400" b="1" i="1" smtClean="0">
                        <a:latin typeface="Cambria Math"/>
                      </a:rPr>
                      <m:t>=</m:t>
                    </m:r>
                    <m:f>
                      <m:fPr>
                        <m:ctrlPr>
                          <a:rPr lang="es-CL" sz="4400" b="1" i="1" smtClean="0">
                            <a:latin typeface="Cambria Math"/>
                          </a:rPr>
                        </m:ctrlPr>
                      </m:fPr>
                      <m:num>
                        <m:r>
                          <a:rPr lang="es-CL" sz="4400" b="1" i="1" smtClean="0">
                            <a:latin typeface="Cambria Math"/>
                          </a:rPr>
                          <m:t>𝟏</m:t>
                        </m:r>
                      </m:num>
                      <m:den>
                        <m:r>
                          <a:rPr lang="es-CL" sz="4400" b="1" i="1" smtClean="0">
                            <a:latin typeface="Cambria Math"/>
                          </a:rPr>
                          <m:t>𝒏</m:t>
                        </m:r>
                        <m:r>
                          <a:rPr lang="es-CL" sz="4400" b="1" i="1" smtClean="0">
                            <a:latin typeface="Cambria Math"/>
                          </a:rPr>
                          <m:t>−</m:t>
                        </m:r>
                        <m:r>
                          <a:rPr lang="es-CL" sz="4400" b="1" i="1" smtClean="0">
                            <a:latin typeface="Cambria Math"/>
                          </a:rPr>
                          <m:t>𝟏</m:t>
                        </m:r>
                      </m:den>
                    </m:f>
                    <m:nary>
                      <m:naryPr>
                        <m:chr m:val="∑"/>
                        <m:subHide m:val="on"/>
                        <m:supHide m:val="on"/>
                        <m:ctrlPr>
                          <a:rPr lang="es-CL" sz="4400" b="1" i="1">
                            <a:latin typeface="Cambria Math"/>
                          </a:rPr>
                        </m:ctrlPr>
                      </m:naryPr>
                      <m:sub/>
                      <m:sup/>
                      <m:e>
                        <m:d>
                          <m:dPr>
                            <m:ctrlPr>
                              <a:rPr lang="es-CL" sz="4400" b="1" i="1" smtClean="0">
                                <a:latin typeface="Cambria Math"/>
                              </a:rPr>
                            </m:ctrlPr>
                          </m:dPr>
                          <m:e>
                            <m:f>
                              <m:fPr>
                                <m:ctrlPr>
                                  <a:rPr lang="es-CL" sz="4400" b="1" i="1" smtClean="0">
                                    <a:latin typeface="Cambria Math"/>
                                  </a:rPr>
                                </m:ctrlPr>
                              </m:fPr>
                              <m:num>
                                <m:r>
                                  <a:rPr lang="es-CL" sz="4400" b="1" i="1" smtClean="0">
                                    <a:latin typeface="Cambria Math"/>
                                  </a:rPr>
                                  <m:t>𝑿𝒊</m:t>
                                </m:r>
                                <m:r>
                                  <a:rPr lang="es-CL" sz="4400" b="1" i="1" smtClean="0">
                                    <a:latin typeface="Cambria Math"/>
                                  </a:rPr>
                                  <m:t>−</m:t>
                                </m:r>
                                <m:r>
                                  <a:rPr lang="es-CL" sz="4400" b="1" i="1" smtClean="0">
                                    <a:latin typeface="Cambria Math"/>
                                  </a:rPr>
                                  <m:t>𝑿</m:t>
                                </m:r>
                              </m:num>
                              <m:den>
                                <m:r>
                                  <a:rPr lang="es-CL" sz="4400" b="1" i="1" smtClean="0">
                                    <a:latin typeface="Cambria Math"/>
                                  </a:rPr>
                                  <m:t>𝑺𝒙</m:t>
                                </m:r>
                              </m:den>
                            </m:f>
                          </m:e>
                        </m:d>
                      </m:e>
                    </m:nary>
                    <m:d>
                      <m:dPr>
                        <m:ctrlPr>
                          <a:rPr lang="es-CL" sz="4400" b="1" i="1">
                            <a:latin typeface="Cambria Math"/>
                          </a:rPr>
                        </m:ctrlPr>
                      </m:dPr>
                      <m:e>
                        <m:f>
                          <m:fPr>
                            <m:ctrlPr>
                              <a:rPr lang="es-CL" sz="4400" b="1" i="1" smtClean="0">
                                <a:latin typeface="Cambria Math"/>
                              </a:rPr>
                            </m:ctrlPr>
                          </m:fPr>
                          <m:num>
                            <m:r>
                              <a:rPr lang="es-CL" sz="4400" b="1" i="1" smtClean="0">
                                <a:latin typeface="Cambria Math"/>
                              </a:rPr>
                              <m:t>𝒚𝒊</m:t>
                            </m:r>
                            <m:r>
                              <a:rPr lang="es-CL" sz="4400" b="1" i="1" smtClean="0">
                                <a:latin typeface="Cambria Math"/>
                              </a:rPr>
                              <m:t>−</m:t>
                            </m:r>
                            <m:r>
                              <a:rPr lang="es-CL" sz="4400" b="1" i="1" smtClean="0">
                                <a:latin typeface="Cambria Math"/>
                              </a:rPr>
                              <m:t>𝒀</m:t>
                            </m:r>
                          </m:num>
                          <m:den>
                            <m:r>
                              <a:rPr lang="es-CL" sz="4400" b="1" i="1" smtClean="0">
                                <a:latin typeface="Cambria Math"/>
                              </a:rPr>
                              <m:t>𝑺𝒚</m:t>
                            </m:r>
                          </m:den>
                        </m:f>
                      </m:e>
                    </m:d>
                  </m:oMath>
                </a14:m>
                <a:endParaRPr lang="es-CL" sz="4400" b="1" dirty="0">
                  <a:latin typeface="+mj-lt"/>
                </a:endParaRPr>
              </a:p>
            </p:txBody>
          </p:sp>
        </mc:Choice>
        <mc:Fallback xmlns="">
          <p:sp>
            <p:nvSpPr>
              <p:cNvPr id="15" name="14 CuadroTexto"/>
              <p:cNvSpPr txBox="1">
                <a:spLocks noRot="1" noChangeAspect="1" noMove="1" noResize="1" noEditPoints="1" noAdjustHandles="1" noChangeArrowheads="1" noChangeShapeType="1" noTextEdit="1"/>
              </p:cNvSpPr>
              <p:nvPr/>
            </p:nvSpPr>
            <p:spPr>
              <a:xfrm>
                <a:off x="683568" y="1340768"/>
                <a:ext cx="7416824" cy="1173013"/>
              </a:xfrm>
              <a:prstGeom prst="rect">
                <a:avLst/>
              </a:prstGeom>
              <a:blipFill rotWithShape="1">
                <a:blip r:embed="rId3"/>
                <a:stretch>
                  <a:fillRect/>
                </a:stretch>
              </a:blipFill>
            </p:spPr>
            <p:txBody>
              <a:bodyPr/>
              <a:lstStyle/>
              <a:p>
                <a:r>
                  <a:rPr lang="es-ES">
                    <a:noFill/>
                  </a:rPr>
                  <a:t> </a:t>
                </a:r>
              </a:p>
            </p:txBody>
          </p:sp>
        </mc:Fallback>
      </mc:AlternateContent>
      <p:sp>
        <p:nvSpPr>
          <p:cNvPr id="2" name="1 CuadroTexto"/>
          <p:cNvSpPr txBox="1"/>
          <p:nvPr/>
        </p:nvSpPr>
        <p:spPr>
          <a:xfrm>
            <a:off x="1763688" y="2690336"/>
            <a:ext cx="5256584" cy="1477328"/>
          </a:xfrm>
          <a:prstGeom prst="rect">
            <a:avLst/>
          </a:prstGeom>
          <a:noFill/>
        </p:spPr>
        <p:txBody>
          <a:bodyPr wrap="square" rtlCol="0">
            <a:spAutoFit/>
          </a:bodyPr>
          <a:lstStyle/>
          <a:p>
            <a:r>
              <a:rPr lang="es-CL" dirty="0"/>
              <a:t>r</a:t>
            </a:r>
            <a:r>
              <a:rPr lang="es-CL" dirty="0" smtClean="0"/>
              <a:t>= 0  no asociación</a:t>
            </a:r>
          </a:p>
          <a:p>
            <a:endParaRPr lang="es-CL" dirty="0" smtClean="0"/>
          </a:p>
          <a:p>
            <a:r>
              <a:rPr lang="es-CL" dirty="0" smtClean="0"/>
              <a:t>r=(+1) asociación positiva</a:t>
            </a:r>
          </a:p>
          <a:p>
            <a:endParaRPr lang="es-CL" dirty="0" smtClean="0"/>
          </a:p>
          <a:p>
            <a:r>
              <a:rPr lang="es-CL" dirty="0" smtClean="0"/>
              <a:t>r=(-1)   asociación negativa</a:t>
            </a:r>
            <a:endParaRPr lang="es-CL" dirty="0"/>
          </a:p>
        </p:txBody>
      </p:sp>
      <p:sp>
        <p:nvSpPr>
          <p:cNvPr id="6" name="5 CuadroTexto"/>
          <p:cNvSpPr txBox="1"/>
          <p:nvPr/>
        </p:nvSpPr>
        <p:spPr>
          <a:xfrm>
            <a:off x="827584" y="4202316"/>
            <a:ext cx="7920880" cy="1754326"/>
          </a:xfrm>
          <a:prstGeom prst="rect">
            <a:avLst/>
          </a:prstGeom>
          <a:noFill/>
        </p:spPr>
        <p:txBody>
          <a:bodyPr wrap="square" rtlCol="0">
            <a:spAutoFit/>
          </a:bodyPr>
          <a:lstStyle/>
          <a:p>
            <a:r>
              <a:rPr lang="es-CL" dirty="0" smtClean="0"/>
              <a:t>El cálculo de r estandariza los valores de las observaciones por tanto si las unidades de medida son distintas no cambia los resultados de r (porcentajes/CLP)</a:t>
            </a:r>
          </a:p>
          <a:p>
            <a:endParaRPr lang="es-CL" dirty="0"/>
          </a:p>
          <a:p>
            <a:r>
              <a:rPr lang="es-CL" dirty="0" smtClean="0"/>
              <a:t>CUIDADO: como la media no es resistente, valores extremos aumentan S y por tanto afectan a r de </a:t>
            </a:r>
            <a:r>
              <a:rPr lang="es-CL" dirty="0" err="1" smtClean="0"/>
              <a:t>pearson</a:t>
            </a:r>
            <a:r>
              <a:rPr lang="es-CL" dirty="0" smtClean="0"/>
              <a:t> </a:t>
            </a:r>
            <a:endParaRPr lang="es-CL" dirty="0"/>
          </a:p>
        </p:txBody>
      </p:sp>
    </p:spTree>
    <p:extLst>
      <p:ext uri="{BB962C8B-B14F-4D97-AF65-F5344CB8AC3E}">
        <p14:creationId xmlns:p14="http://schemas.microsoft.com/office/powerpoint/2010/main" val="330330687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680" y="0"/>
            <a:ext cx="8795320" cy="1143000"/>
          </a:xfrm>
        </p:spPr>
        <p:txBody>
          <a:bodyPr>
            <a:normAutofit/>
          </a:bodyPr>
          <a:lstStyle/>
          <a:p>
            <a:r>
              <a:rPr lang="es-ES" dirty="0" smtClean="0"/>
              <a:t>Asociaciones negativas (+ / -):</a:t>
            </a:r>
            <a:endParaRPr lang="es-CL" dirty="0"/>
          </a:p>
        </p:txBody>
      </p:sp>
      <p:sp>
        <p:nvSpPr>
          <p:cNvPr id="7" name="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9" name="8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1" name="10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2" name="11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3" name="12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4" name="13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21" name="20 CuadroTexto"/>
          <p:cNvSpPr txBox="1"/>
          <p:nvPr/>
        </p:nvSpPr>
        <p:spPr>
          <a:xfrm>
            <a:off x="3923928" y="2204864"/>
            <a:ext cx="1296144" cy="369332"/>
          </a:xfrm>
          <a:prstGeom prst="rect">
            <a:avLst/>
          </a:prstGeom>
          <a:noFill/>
        </p:spPr>
        <p:txBody>
          <a:bodyPr wrap="square" rtlCol="0">
            <a:spAutoFit/>
          </a:bodyPr>
          <a:lstStyle/>
          <a:p>
            <a:r>
              <a:rPr lang="es-ES" b="1" dirty="0" smtClean="0">
                <a:solidFill>
                  <a:schemeClr val="bg1"/>
                </a:solidFill>
              </a:rPr>
              <a:t>Hipótesis</a:t>
            </a:r>
            <a:endParaRPr lang="es-CL" b="1" dirty="0" smtClean="0">
              <a:solidFill>
                <a:schemeClr val="bg1"/>
              </a:solidFill>
            </a:endParaRPr>
          </a:p>
        </p:txBody>
      </p:sp>
      <p:sp>
        <p:nvSpPr>
          <p:cNvPr id="23" name="22 CuadroTexto"/>
          <p:cNvSpPr txBox="1"/>
          <p:nvPr/>
        </p:nvSpPr>
        <p:spPr>
          <a:xfrm>
            <a:off x="6084168" y="2204864"/>
            <a:ext cx="1224136" cy="369332"/>
          </a:xfrm>
          <a:prstGeom prst="rect">
            <a:avLst/>
          </a:prstGeom>
          <a:noFill/>
        </p:spPr>
        <p:txBody>
          <a:bodyPr wrap="square" rtlCol="0">
            <a:spAutoFit/>
          </a:bodyPr>
          <a:lstStyle/>
          <a:p>
            <a:r>
              <a:rPr lang="es-ES" b="1" dirty="0" smtClean="0">
                <a:solidFill>
                  <a:schemeClr val="bg1"/>
                </a:solidFill>
              </a:rPr>
              <a:t>Modelos</a:t>
            </a:r>
            <a:endParaRPr lang="es-CL" b="1" dirty="0">
              <a:solidFill>
                <a:schemeClr val="bg1"/>
              </a:solidFill>
            </a:endParaRPr>
          </a:p>
        </p:txBody>
      </p:sp>
      <p:sp>
        <p:nvSpPr>
          <p:cNvPr id="16" name="15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7" name="1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graphicFrame>
        <p:nvGraphicFramePr>
          <p:cNvPr id="22" name="5 Gráfico"/>
          <p:cNvGraphicFramePr>
            <a:graphicFrameLocks/>
          </p:cNvGraphicFramePr>
          <p:nvPr>
            <p:extLst>
              <p:ext uri="{D42A27DB-BD31-4B8C-83A1-F6EECF244321}">
                <p14:modId xmlns:p14="http://schemas.microsoft.com/office/powerpoint/2010/main" val="3247501559"/>
              </p:ext>
            </p:extLst>
          </p:nvPr>
        </p:nvGraphicFramePr>
        <p:xfrm>
          <a:off x="2411760" y="3212976"/>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2" name="1 CuadroTexto"/>
          <p:cNvSpPr txBox="1"/>
          <p:nvPr/>
        </p:nvSpPr>
        <p:spPr>
          <a:xfrm>
            <a:off x="827584" y="1268760"/>
            <a:ext cx="7200800" cy="923330"/>
          </a:xfrm>
          <a:prstGeom prst="rect">
            <a:avLst/>
          </a:prstGeom>
          <a:noFill/>
        </p:spPr>
        <p:txBody>
          <a:bodyPr wrap="square" rtlCol="0">
            <a:spAutoFit/>
          </a:bodyPr>
          <a:lstStyle/>
          <a:p>
            <a:r>
              <a:rPr lang="es-CL" dirty="0" smtClean="0"/>
              <a:t>A medida que los valores de una variable para un caso aumentan, para ese mismo caso, los valores de la otra variable disminuyen o viceversa.</a:t>
            </a:r>
            <a:endParaRPr lang="es-CL" dirty="0"/>
          </a:p>
        </p:txBody>
      </p:sp>
    </p:spTree>
    <p:extLst>
      <p:ext uri="{BB962C8B-B14F-4D97-AF65-F5344CB8AC3E}">
        <p14:creationId xmlns:p14="http://schemas.microsoft.com/office/powerpoint/2010/main" val="253835356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680" y="0"/>
            <a:ext cx="8795320" cy="1143000"/>
          </a:xfrm>
        </p:spPr>
        <p:txBody>
          <a:bodyPr>
            <a:normAutofit/>
          </a:bodyPr>
          <a:lstStyle/>
          <a:p>
            <a:r>
              <a:rPr lang="es-ES" dirty="0" smtClean="0"/>
              <a:t>Asociaciones positivas (+/+):</a:t>
            </a:r>
            <a:endParaRPr lang="es-CL" dirty="0"/>
          </a:p>
        </p:txBody>
      </p:sp>
      <p:sp>
        <p:nvSpPr>
          <p:cNvPr id="7" name="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9" name="8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1" name="10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2" name="11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3" name="12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4" name="13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21" name="20 CuadroTexto"/>
          <p:cNvSpPr txBox="1"/>
          <p:nvPr/>
        </p:nvSpPr>
        <p:spPr>
          <a:xfrm>
            <a:off x="3923928" y="2204864"/>
            <a:ext cx="1296144" cy="369332"/>
          </a:xfrm>
          <a:prstGeom prst="rect">
            <a:avLst/>
          </a:prstGeom>
          <a:noFill/>
        </p:spPr>
        <p:txBody>
          <a:bodyPr wrap="square" rtlCol="0">
            <a:spAutoFit/>
          </a:bodyPr>
          <a:lstStyle/>
          <a:p>
            <a:r>
              <a:rPr lang="es-ES" b="1" dirty="0" smtClean="0">
                <a:solidFill>
                  <a:schemeClr val="bg1"/>
                </a:solidFill>
              </a:rPr>
              <a:t>Hipótesis</a:t>
            </a:r>
            <a:endParaRPr lang="es-CL" b="1" dirty="0" smtClean="0">
              <a:solidFill>
                <a:schemeClr val="bg1"/>
              </a:solidFill>
            </a:endParaRPr>
          </a:p>
        </p:txBody>
      </p:sp>
      <p:sp>
        <p:nvSpPr>
          <p:cNvPr id="23" name="22 CuadroTexto"/>
          <p:cNvSpPr txBox="1"/>
          <p:nvPr/>
        </p:nvSpPr>
        <p:spPr>
          <a:xfrm>
            <a:off x="6084168" y="2204864"/>
            <a:ext cx="1224136" cy="369332"/>
          </a:xfrm>
          <a:prstGeom prst="rect">
            <a:avLst/>
          </a:prstGeom>
          <a:noFill/>
        </p:spPr>
        <p:txBody>
          <a:bodyPr wrap="square" rtlCol="0">
            <a:spAutoFit/>
          </a:bodyPr>
          <a:lstStyle/>
          <a:p>
            <a:r>
              <a:rPr lang="es-ES" b="1" dirty="0" smtClean="0">
                <a:solidFill>
                  <a:schemeClr val="bg1"/>
                </a:solidFill>
              </a:rPr>
              <a:t>Modelos</a:t>
            </a:r>
            <a:endParaRPr lang="es-CL" b="1" dirty="0">
              <a:solidFill>
                <a:schemeClr val="bg1"/>
              </a:solidFill>
            </a:endParaRPr>
          </a:p>
        </p:txBody>
      </p:sp>
      <p:sp>
        <p:nvSpPr>
          <p:cNvPr id="16" name="15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7" name="1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graphicFrame>
        <p:nvGraphicFramePr>
          <p:cNvPr id="15" name="6 Gráfico"/>
          <p:cNvGraphicFramePr>
            <a:graphicFrameLocks/>
          </p:cNvGraphicFramePr>
          <p:nvPr>
            <p:extLst>
              <p:ext uri="{D42A27DB-BD31-4B8C-83A1-F6EECF244321}">
                <p14:modId xmlns:p14="http://schemas.microsoft.com/office/powerpoint/2010/main" val="405649101"/>
              </p:ext>
            </p:extLst>
          </p:nvPr>
        </p:nvGraphicFramePr>
        <p:xfrm>
          <a:off x="2286000" y="2780928"/>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2" name="1 CuadroTexto"/>
          <p:cNvSpPr txBox="1"/>
          <p:nvPr/>
        </p:nvSpPr>
        <p:spPr>
          <a:xfrm>
            <a:off x="1043608" y="1340768"/>
            <a:ext cx="7344816" cy="1200329"/>
          </a:xfrm>
          <a:prstGeom prst="rect">
            <a:avLst/>
          </a:prstGeom>
          <a:noFill/>
        </p:spPr>
        <p:txBody>
          <a:bodyPr wrap="square" rtlCol="0">
            <a:spAutoFit/>
          </a:bodyPr>
          <a:lstStyle/>
          <a:p>
            <a:pPr algn="just"/>
            <a:r>
              <a:rPr lang="es-CL" dirty="0" smtClean="0"/>
              <a:t>A medida que los valores de una variable aumentan para ese caso, los valores de la otra variable para ese mismo caso, se modifican proporcionalmente en sus unidades de medida. Los mismo ocurre de forma negativa en las asociaciones negativas.</a:t>
            </a:r>
            <a:endParaRPr lang="es-CL" dirty="0"/>
          </a:p>
        </p:txBody>
      </p:sp>
    </p:spTree>
    <p:extLst>
      <p:ext uri="{BB962C8B-B14F-4D97-AF65-F5344CB8AC3E}">
        <p14:creationId xmlns:p14="http://schemas.microsoft.com/office/powerpoint/2010/main" val="194833588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680" y="0"/>
            <a:ext cx="8795320" cy="1143000"/>
          </a:xfrm>
        </p:spPr>
        <p:txBody>
          <a:bodyPr>
            <a:normAutofit/>
          </a:bodyPr>
          <a:lstStyle/>
          <a:p>
            <a:r>
              <a:rPr lang="es-ES" dirty="0" smtClean="0"/>
              <a:t>Fuerte Asociación, sin correlación:</a:t>
            </a:r>
            <a:endParaRPr lang="es-CL" dirty="0"/>
          </a:p>
        </p:txBody>
      </p:sp>
      <p:sp>
        <p:nvSpPr>
          <p:cNvPr id="9" name="8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1" name="10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2" name="11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3" name="12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4" name="13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21" name="20 CuadroTexto"/>
          <p:cNvSpPr txBox="1"/>
          <p:nvPr/>
        </p:nvSpPr>
        <p:spPr>
          <a:xfrm>
            <a:off x="3923928" y="2204864"/>
            <a:ext cx="1296144" cy="369332"/>
          </a:xfrm>
          <a:prstGeom prst="rect">
            <a:avLst/>
          </a:prstGeom>
          <a:noFill/>
        </p:spPr>
        <p:txBody>
          <a:bodyPr wrap="square" rtlCol="0">
            <a:spAutoFit/>
          </a:bodyPr>
          <a:lstStyle/>
          <a:p>
            <a:r>
              <a:rPr lang="es-ES" b="1" dirty="0" smtClean="0">
                <a:solidFill>
                  <a:schemeClr val="bg1"/>
                </a:solidFill>
              </a:rPr>
              <a:t>Hipótesis</a:t>
            </a:r>
            <a:endParaRPr lang="es-CL" b="1" dirty="0" smtClean="0">
              <a:solidFill>
                <a:schemeClr val="bg1"/>
              </a:solidFill>
            </a:endParaRPr>
          </a:p>
        </p:txBody>
      </p:sp>
      <p:sp>
        <p:nvSpPr>
          <p:cNvPr id="23" name="22 CuadroTexto"/>
          <p:cNvSpPr txBox="1"/>
          <p:nvPr/>
        </p:nvSpPr>
        <p:spPr>
          <a:xfrm>
            <a:off x="6084168" y="2204864"/>
            <a:ext cx="1224136" cy="369332"/>
          </a:xfrm>
          <a:prstGeom prst="rect">
            <a:avLst/>
          </a:prstGeom>
          <a:noFill/>
        </p:spPr>
        <p:txBody>
          <a:bodyPr wrap="square" rtlCol="0">
            <a:spAutoFit/>
          </a:bodyPr>
          <a:lstStyle/>
          <a:p>
            <a:r>
              <a:rPr lang="es-ES" b="1" dirty="0" smtClean="0">
                <a:solidFill>
                  <a:schemeClr val="bg1"/>
                </a:solidFill>
              </a:rPr>
              <a:t>Modelos</a:t>
            </a:r>
            <a:endParaRPr lang="es-CL" b="1" dirty="0">
              <a:solidFill>
                <a:schemeClr val="bg1"/>
              </a:solidFill>
            </a:endParaRPr>
          </a:p>
        </p:txBody>
      </p:sp>
      <p:sp>
        <p:nvSpPr>
          <p:cNvPr id="16" name="15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7" name="1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graphicFrame>
        <p:nvGraphicFramePr>
          <p:cNvPr id="18" name="8 Gráfico"/>
          <p:cNvGraphicFramePr>
            <a:graphicFrameLocks/>
          </p:cNvGraphicFramePr>
          <p:nvPr>
            <p:extLst>
              <p:ext uri="{D42A27DB-BD31-4B8C-83A1-F6EECF244321}">
                <p14:modId xmlns:p14="http://schemas.microsoft.com/office/powerpoint/2010/main" val="2659881071"/>
              </p:ext>
            </p:extLst>
          </p:nvPr>
        </p:nvGraphicFramePr>
        <p:xfrm>
          <a:off x="1619672" y="2057400"/>
          <a:ext cx="5238328" cy="30277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287284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680" y="0"/>
            <a:ext cx="8795320" cy="1143000"/>
          </a:xfrm>
        </p:spPr>
        <p:txBody>
          <a:bodyPr>
            <a:normAutofit/>
          </a:bodyPr>
          <a:lstStyle/>
          <a:p>
            <a:r>
              <a:rPr lang="es-ES" dirty="0" smtClean="0"/>
              <a:t>Ejercicio en clase:</a:t>
            </a:r>
            <a:endParaRPr lang="es-CL" dirty="0"/>
          </a:p>
        </p:txBody>
      </p:sp>
      <p:sp>
        <p:nvSpPr>
          <p:cNvPr id="9" name="8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1" name="10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2" name="11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3" name="12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4" name="13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21" name="20 CuadroTexto"/>
          <p:cNvSpPr txBox="1"/>
          <p:nvPr/>
        </p:nvSpPr>
        <p:spPr>
          <a:xfrm>
            <a:off x="3923928" y="2204864"/>
            <a:ext cx="1296144" cy="369332"/>
          </a:xfrm>
          <a:prstGeom prst="rect">
            <a:avLst/>
          </a:prstGeom>
          <a:noFill/>
        </p:spPr>
        <p:txBody>
          <a:bodyPr wrap="square" rtlCol="0">
            <a:spAutoFit/>
          </a:bodyPr>
          <a:lstStyle/>
          <a:p>
            <a:r>
              <a:rPr lang="es-ES" b="1" dirty="0" smtClean="0">
                <a:solidFill>
                  <a:schemeClr val="bg1"/>
                </a:solidFill>
              </a:rPr>
              <a:t>Hipótesis</a:t>
            </a:r>
            <a:endParaRPr lang="es-CL" b="1" dirty="0" smtClean="0">
              <a:solidFill>
                <a:schemeClr val="bg1"/>
              </a:solidFill>
            </a:endParaRPr>
          </a:p>
        </p:txBody>
      </p:sp>
      <p:sp>
        <p:nvSpPr>
          <p:cNvPr id="23" name="22 CuadroTexto"/>
          <p:cNvSpPr txBox="1"/>
          <p:nvPr/>
        </p:nvSpPr>
        <p:spPr>
          <a:xfrm>
            <a:off x="6084168" y="2204864"/>
            <a:ext cx="1224136" cy="369332"/>
          </a:xfrm>
          <a:prstGeom prst="rect">
            <a:avLst/>
          </a:prstGeom>
          <a:noFill/>
        </p:spPr>
        <p:txBody>
          <a:bodyPr wrap="square" rtlCol="0">
            <a:spAutoFit/>
          </a:bodyPr>
          <a:lstStyle/>
          <a:p>
            <a:r>
              <a:rPr lang="es-ES" b="1" dirty="0" smtClean="0">
                <a:solidFill>
                  <a:schemeClr val="bg1"/>
                </a:solidFill>
              </a:rPr>
              <a:t>Modelos</a:t>
            </a:r>
            <a:endParaRPr lang="es-CL" b="1" dirty="0">
              <a:solidFill>
                <a:schemeClr val="bg1"/>
              </a:solidFill>
            </a:endParaRPr>
          </a:p>
        </p:txBody>
      </p:sp>
      <p:sp>
        <p:nvSpPr>
          <p:cNvPr id="16" name="15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7" name="1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2" name="1 CuadroTexto"/>
          <p:cNvSpPr txBox="1"/>
          <p:nvPr/>
        </p:nvSpPr>
        <p:spPr>
          <a:xfrm>
            <a:off x="1187624" y="1772816"/>
            <a:ext cx="6768752" cy="1200329"/>
          </a:xfrm>
          <a:prstGeom prst="rect">
            <a:avLst/>
          </a:prstGeom>
          <a:noFill/>
        </p:spPr>
        <p:txBody>
          <a:bodyPr wrap="square" rtlCol="0">
            <a:spAutoFit/>
          </a:bodyPr>
          <a:lstStyle/>
          <a:p>
            <a:r>
              <a:rPr lang="es-CL" b="1" dirty="0" smtClean="0"/>
              <a:t>Comentar: </a:t>
            </a:r>
            <a:r>
              <a:rPr lang="es-CL" dirty="0" smtClean="0"/>
              <a:t>Forma, Dirección –tipo de asociación-, </a:t>
            </a:r>
            <a:r>
              <a:rPr lang="es-CL" b="1" dirty="0" smtClean="0"/>
              <a:t>Fuerza</a:t>
            </a:r>
            <a:r>
              <a:rPr lang="es-CL" dirty="0" smtClean="0"/>
              <a:t> (cuán juntos cambian los puntos caso a caso-cuanto más parecidos a una línea recta, más fuerte-) y Correlación ( fuerza y dirección de la asociación)</a:t>
            </a:r>
            <a:endParaRPr lang="es-CL" dirty="0"/>
          </a:p>
        </p:txBody>
      </p:sp>
      <p:sp>
        <p:nvSpPr>
          <p:cNvPr id="5" name="4 CuadroTexto"/>
          <p:cNvSpPr txBox="1"/>
          <p:nvPr/>
        </p:nvSpPr>
        <p:spPr>
          <a:xfrm>
            <a:off x="1835696" y="3203684"/>
            <a:ext cx="5472608" cy="369332"/>
          </a:xfrm>
          <a:prstGeom prst="rect">
            <a:avLst/>
          </a:prstGeom>
          <a:noFill/>
        </p:spPr>
        <p:txBody>
          <a:bodyPr wrap="square" rtlCol="0">
            <a:spAutoFit/>
          </a:bodyPr>
          <a:lstStyle/>
          <a:p>
            <a:pPr algn="ctr"/>
            <a:r>
              <a:rPr lang="es-CL" dirty="0" smtClean="0"/>
              <a:t>SPSS: correlaciones&gt;</a:t>
            </a:r>
            <a:r>
              <a:rPr lang="es-CL" dirty="0" err="1" smtClean="0"/>
              <a:t>bivariadas</a:t>
            </a:r>
            <a:endParaRPr lang="es-CL" dirty="0"/>
          </a:p>
        </p:txBody>
      </p:sp>
      <p:sp>
        <p:nvSpPr>
          <p:cNvPr id="4" name="3 CuadroTexto"/>
          <p:cNvSpPr txBox="1"/>
          <p:nvPr/>
        </p:nvSpPr>
        <p:spPr>
          <a:xfrm>
            <a:off x="1229668" y="3890665"/>
            <a:ext cx="6624736" cy="1477328"/>
          </a:xfrm>
          <a:prstGeom prst="rect">
            <a:avLst/>
          </a:prstGeom>
          <a:noFill/>
        </p:spPr>
        <p:txBody>
          <a:bodyPr wrap="square" rtlCol="0">
            <a:spAutoFit/>
          </a:bodyPr>
          <a:lstStyle/>
          <a:p>
            <a:r>
              <a:rPr lang="es-CL" dirty="0" smtClean="0"/>
              <a:t>El resultado de una correlación se puede ver afectado por la presencia de valores extremos. Hacer prueba para verificar como la presencia de </a:t>
            </a:r>
            <a:r>
              <a:rPr lang="es-CL" dirty="0" err="1" smtClean="0"/>
              <a:t>outliers</a:t>
            </a:r>
            <a:r>
              <a:rPr lang="es-CL" dirty="0" smtClean="0"/>
              <a:t> afecta recta. Describir previamente cada una de las variables y aplicar </a:t>
            </a:r>
            <a:r>
              <a:rPr lang="es-CL" dirty="0" err="1" smtClean="0"/>
              <a:t>Ln</a:t>
            </a:r>
            <a:r>
              <a:rPr lang="es-CL" dirty="0" smtClean="0"/>
              <a:t> si corresponde</a:t>
            </a:r>
            <a:endParaRPr lang="es-CL" dirty="0"/>
          </a:p>
        </p:txBody>
      </p:sp>
      <p:sp>
        <p:nvSpPr>
          <p:cNvPr id="6" name="5 CuadroTexto"/>
          <p:cNvSpPr txBox="1"/>
          <p:nvPr/>
        </p:nvSpPr>
        <p:spPr>
          <a:xfrm>
            <a:off x="1187624" y="5517232"/>
            <a:ext cx="6120680" cy="830997"/>
          </a:xfrm>
          <a:prstGeom prst="rect">
            <a:avLst/>
          </a:prstGeom>
          <a:noFill/>
        </p:spPr>
        <p:txBody>
          <a:bodyPr wrap="square" rtlCol="0">
            <a:spAutoFit/>
          </a:bodyPr>
          <a:lstStyle/>
          <a:p>
            <a:pPr algn="ctr"/>
            <a:r>
              <a:rPr lang="es-CL" sz="2400" dirty="0" err="1" smtClean="0"/>
              <a:t>Log</a:t>
            </a:r>
            <a:r>
              <a:rPr lang="es-CL" dirty="0" err="1" smtClean="0"/>
              <a:t>e</a:t>
            </a:r>
            <a:r>
              <a:rPr lang="es-CL" sz="2400" dirty="0" err="1" smtClean="0"/>
              <a:t>X</a:t>
            </a:r>
            <a:r>
              <a:rPr lang="es-CL" sz="2400" dirty="0" smtClean="0"/>
              <a:t> = b </a:t>
            </a:r>
          </a:p>
          <a:p>
            <a:pPr algn="ctr"/>
            <a:r>
              <a:rPr lang="es-CL" sz="2400" dirty="0" smtClean="0"/>
              <a:t>(homogeneiza los valores)</a:t>
            </a:r>
            <a:endParaRPr lang="es-CL" sz="2400" dirty="0"/>
          </a:p>
        </p:txBody>
      </p:sp>
    </p:spTree>
    <p:extLst>
      <p:ext uri="{BB962C8B-B14F-4D97-AF65-F5344CB8AC3E}">
        <p14:creationId xmlns:p14="http://schemas.microsoft.com/office/powerpoint/2010/main" val="23621295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680" y="-27384"/>
            <a:ext cx="8795320" cy="1143000"/>
          </a:xfrm>
        </p:spPr>
        <p:txBody>
          <a:bodyPr>
            <a:normAutofit/>
          </a:bodyPr>
          <a:lstStyle/>
          <a:p>
            <a:r>
              <a:rPr lang="es-ES" dirty="0" smtClean="0"/>
              <a:t>El cuestionario como herramie</a:t>
            </a:r>
            <a:r>
              <a:rPr lang="es-ES" dirty="0" smtClean="0">
                <a:solidFill>
                  <a:schemeClr val="bg1"/>
                </a:solidFill>
              </a:rPr>
              <a:t>nta:</a:t>
            </a:r>
            <a:endParaRPr lang="es-CL" dirty="0">
              <a:solidFill>
                <a:schemeClr val="bg1"/>
              </a:solidFill>
            </a:endParaRPr>
          </a:p>
        </p:txBody>
      </p:sp>
      <p:sp>
        <p:nvSpPr>
          <p:cNvPr id="7" name="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9" name="8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1" name="10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2" name="11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3" name="12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4" name="13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20" name="19 CuadroTexto"/>
          <p:cNvSpPr txBox="1"/>
          <p:nvPr/>
        </p:nvSpPr>
        <p:spPr>
          <a:xfrm>
            <a:off x="1835696" y="2204864"/>
            <a:ext cx="1296144" cy="369332"/>
          </a:xfrm>
          <a:prstGeom prst="rect">
            <a:avLst/>
          </a:prstGeom>
          <a:noFill/>
        </p:spPr>
        <p:txBody>
          <a:bodyPr wrap="square" rtlCol="0">
            <a:spAutoFit/>
          </a:bodyPr>
          <a:lstStyle/>
          <a:p>
            <a:r>
              <a:rPr lang="es-ES" b="1" dirty="0" smtClean="0">
                <a:solidFill>
                  <a:schemeClr val="bg1"/>
                </a:solidFill>
              </a:rPr>
              <a:t>Objetivos</a:t>
            </a:r>
            <a:endParaRPr lang="es-CL" b="1" dirty="0">
              <a:solidFill>
                <a:schemeClr val="bg1"/>
              </a:solidFill>
            </a:endParaRPr>
          </a:p>
        </p:txBody>
      </p:sp>
      <p:sp>
        <p:nvSpPr>
          <p:cNvPr id="21" name="20 CuadroTexto"/>
          <p:cNvSpPr txBox="1"/>
          <p:nvPr/>
        </p:nvSpPr>
        <p:spPr>
          <a:xfrm>
            <a:off x="3923928" y="2204864"/>
            <a:ext cx="1296144" cy="369332"/>
          </a:xfrm>
          <a:prstGeom prst="rect">
            <a:avLst/>
          </a:prstGeom>
          <a:noFill/>
        </p:spPr>
        <p:txBody>
          <a:bodyPr wrap="square" rtlCol="0">
            <a:spAutoFit/>
          </a:bodyPr>
          <a:lstStyle/>
          <a:p>
            <a:r>
              <a:rPr lang="es-ES" b="1" dirty="0" smtClean="0">
                <a:solidFill>
                  <a:schemeClr val="bg1"/>
                </a:solidFill>
              </a:rPr>
              <a:t>Hipótesis</a:t>
            </a:r>
            <a:endParaRPr lang="es-CL" b="1" dirty="0" smtClean="0">
              <a:solidFill>
                <a:schemeClr val="bg1"/>
              </a:solidFill>
            </a:endParaRPr>
          </a:p>
        </p:txBody>
      </p:sp>
      <p:sp>
        <p:nvSpPr>
          <p:cNvPr id="23" name="22 CuadroTexto"/>
          <p:cNvSpPr txBox="1"/>
          <p:nvPr/>
        </p:nvSpPr>
        <p:spPr>
          <a:xfrm>
            <a:off x="6084168" y="2204864"/>
            <a:ext cx="1224136" cy="369332"/>
          </a:xfrm>
          <a:prstGeom prst="rect">
            <a:avLst/>
          </a:prstGeom>
          <a:noFill/>
        </p:spPr>
        <p:txBody>
          <a:bodyPr wrap="square" rtlCol="0">
            <a:spAutoFit/>
          </a:bodyPr>
          <a:lstStyle/>
          <a:p>
            <a:r>
              <a:rPr lang="es-ES" b="1" dirty="0" smtClean="0">
                <a:solidFill>
                  <a:schemeClr val="bg1"/>
                </a:solidFill>
              </a:rPr>
              <a:t>Modelos</a:t>
            </a:r>
            <a:endParaRPr lang="es-CL" b="1" dirty="0">
              <a:solidFill>
                <a:schemeClr val="bg1"/>
              </a:solidFill>
            </a:endParaRPr>
          </a:p>
        </p:txBody>
      </p:sp>
      <p:sp>
        <p:nvSpPr>
          <p:cNvPr id="24" name="23 CuadroTexto"/>
          <p:cNvSpPr txBox="1"/>
          <p:nvPr/>
        </p:nvSpPr>
        <p:spPr>
          <a:xfrm>
            <a:off x="899592" y="3712250"/>
            <a:ext cx="4032448" cy="369332"/>
          </a:xfrm>
          <a:prstGeom prst="rect">
            <a:avLst/>
          </a:prstGeom>
          <a:noFill/>
        </p:spPr>
        <p:txBody>
          <a:bodyPr wrap="square" rtlCol="0">
            <a:spAutoFit/>
          </a:bodyPr>
          <a:lstStyle/>
          <a:p>
            <a:pPr algn="ctr"/>
            <a:r>
              <a:rPr lang="es-ES" b="1" dirty="0" smtClean="0"/>
              <a:t>Concepto - </a:t>
            </a:r>
            <a:r>
              <a:rPr lang="es-ES" b="1" dirty="0" err="1" smtClean="0"/>
              <a:t>Operacionalización</a:t>
            </a:r>
            <a:endParaRPr lang="es-CL" b="1" dirty="0"/>
          </a:p>
        </p:txBody>
      </p:sp>
      <p:sp>
        <p:nvSpPr>
          <p:cNvPr id="2" name="1 Rectángulo"/>
          <p:cNvSpPr/>
          <p:nvPr/>
        </p:nvSpPr>
        <p:spPr>
          <a:xfrm>
            <a:off x="827584" y="1340768"/>
            <a:ext cx="3528392" cy="2031325"/>
          </a:xfrm>
          <a:prstGeom prst="rect">
            <a:avLst/>
          </a:prstGeom>
        </p:spPr>
        <p:txBody>
          <a:bodyPr wrap="square">
            <a:spAutoFit/>
          </a:bodyPr>
          <a:lstStyle/>
          <a:p>
            <a:pPr algn="just"/>
            <a:r>
              <a:rPr lang="es-CL" dirty="0" smtClean="0"/>
              <a:t>El cuestionario consiste en una herramienta de recolección de datos de forma sistemática en base a la identificación de una serie de variables que definen el concepto a ser medido</a:t>
            </a:r>
            <a:endParaRPr lang="es-CL" dirty="0"/>
          </a:p>
        </p:txBody>
      </p:sp>
      <p:sp>
        <p:nvSpPr>
          <p:cNvPr id="5" name="4 Flecha derecha"/>
          <p:cNvSpPr/>
          <p:nvPr/>
        </p:nvSpPr>
        <p:spPr>
          <a:xfrm>
            <a:off x="4581520" y="2762183"/>
            <a:ext cx="864096" cy="2973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Rectángulo"/>
          <p:cNvSpPr/>
          <p:nvPr/>
        </p:nvSpPr>
        <p:spPr>
          <a:xfrm>
            <a:off x="5868144" y="3158252"/>
            <a:ext cx="2544472" cy="1477328"/>
          </a:xfrm>
          <a:prstGeom prst="rect">
            <a:avLst/>
          </a:prstGeom>
        </p:spPr>
        <p:txBody>
          <a:bodyPr wrap="square">
            <a:spAutoFit/>
          </a:bodyPr>
          <a:lstStyle/>
          <a:p>
            <a:r>
              <a:rPr lang="es-CL" dirty="0" smtClean="0"/>
              <a:t>Para que el cuestionario resulte útil debe responder a los criterios de </a:t>
            </a:r>
            <a:r>
              <a:rPr lang="es-CL" b="1" dirty="0" smtClean="0"/>
              <a:t>Validez</a:t>
            </a:r>
            <a:r>
              <a:rPr lang="es-CL" dirty="0" smtClean="0"/>
              <a:t> y </a:t>
            </a:r>
            <a:r>
              <a:rPr lang="es-CL" b="1" dirty="0" smtClean="0"/>
              <a:t>Fiabilidad</a:t>
            </a:r>
            <a:endParaRPr lang="es-CL" b="1" dirty="0"/>
          </a:p>
        </p:txBody>
      </p:sp>
    </p:spTree>
    <p:extLst>
      <p:ext uri="{BB962C8B-B14F-4D97-AF65-F5344CB8AC3E}">
        <p14:creationId xmlns:p14="http://schemas.microsoft.com/office/powerpoint/2010/main" val="242197202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Ejercicio: grafica y calcula r de </a:t>
            </a:r>
            <a:r>
              <a:rPr lang="es-CL" dirty="0" err="1" smtClean="0"/>
              <a:t>pearsons</a:t>
            </a:r>
            <a:endParaRPr lang="es-CL"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766028844"/>
              </p:ext>
            </p:extLst>
          </p:nvPr>
        </p:nvGraphicFramePr>
        <p:xfrm>
          <a:off x="971599" y="3429000"/>
          <a:ext cx="7344816" cy="2776094"/>
        </p:xfrm>
        <a:graphic>
          <a:graphicData uri="http://schemas.openxmlformats.org/drawingml/2006/table">
            <a:tbl>
              <a:tblPr>
                <a:tableStyleId>{5C22544A-7EE6-4342-B048-85BDC9FD1C3A}</a:tableStyleId>
              </a:tblPr>
              <a:tblGrid>
                <a:gridCol w="2448272"/>
                <a:gridCol w="2448272"/>
                <a:gridCol w="2448272"/>
              </a:tblGrid>
              <a:tr h="577166">
                <a:tc>
                  <a:txBody>
                    <a:bodyPr/>
                    <a:lstStyle/>
                    <a:p>
                      <a:pPr algn="l" fontAlgn="b"/>
                      <a:endParaRPr lang="es-CL" sz="1600" b="0" i="0" u="none" strike="noStrike" dirty="0">
                        <a:solidFill>
                          <a:srgbClr val="000000"/>
                        </a:solidFill>
                        <a:effectLst/>
                        <a:latin typeface="Calibri"/>
                      </a:endParaRPr>
                    </a:p>
                  </a:txBody>
                  <a:tcPr marL="7620" marR="7620" marT="7620" marB="0" anchor="b"/>
                </a:tc>
                <a:tc>
                  <a:txBody>
                    <a:bodyPr/>
                    <a:lstStyle/>
                    <a:p>
                      <a:pPr algn="l" fontAlgn="b"/>
                      <a:r>
                        <a:rPr lang="es-CL" sz="1600" u="none" strike="noStrike" dirty="0">
                          <a:effectLst/>
                        </a:rPr>
                        <a:t>Gasto electoral por </a:t>
                      </a:r>
                      <a:r>
                        <a:rPr lang="es-CL" sz="1600" u="none" strike="noStrike" dirty="0" smtClean="0">
                          <a:effectLst/>
                        </a:rPr>
                        <a:t>partido (CLP)</a:t>
                      </a:r>
                    </a:p>
                  </a:txBody>
                  <a:tcPr marL="7620" marR="7620" marT="7620" marB="0" anchor="b"/>
                </a:tc>
                <a:tc>
                  <a:txBody>
                    <a:bodyPr/>
                    <a:lstStyle/>
                    <a:p>
                      <a:pPr algn="l" fontAlgn="b"/>
                      <a:r>
                        <a:rPr lang="es-CL" sz="1600" u="none" strike="noStrike" dirty="0">
                          <a:effectLst/>
                        </a:rPr>
                        <a:t>Porcentaje de votos recibidos</a:t>
                      </a:r>
                      <a:endParaRPr lang="es-CL" sz="1600" b="0" i="0" u="none" strike="noStrike" dirty="0">
                        <a:solidFill>
                          <a:srgbClr val="000000"/>
                        </a:solidFill>
                        <a:effectLst/>
                        <a:latin typeface="Calibri"/>
                      </a:endParaRPr>
                    </a:p>
                  </a:txBody>
                  <a:tcPr marL="7620" marR="7620" marT="7620" marB="0" anchor="b"/>
                </a:tc>
              </a:tr>
              <a:tr h="258754">
                <a:tc>
                  <a:txBody>
                    <a:bodyPr/>
                    <a:lstStyle/>
                    <a:p>
                      <a:pPr algn="l" fontAlgn="b"/>
                      <a:r>
                        <a:rPr lang="es-CL" sz="1600" u="none" strike="noStrike">
                          <a:effectLst/>
                        </a:rPr>
                        <a:t>PS</a:t>
                      </a:r>
                      <a:endParaRPr lang="es-CL" sz="1600" b="0" i="0" u="none" strike="noStrike">
                        <a:solidFill>
                          <a:srgbClr val="000000"/>
                        </a:solidFill>
                        <a:effectLst/>
                        <a:latin typeface="Calibri"/>
                      </a:endParaRPr>
                    </a:p>
                  </a:txBody>
                  <a:tcPr marL="7620" marR="7620" marT="7620" marB="0" anchor="b"/>
                </a:tc>
                <a:tc>
                  <a:txBody>
                    <a:bodyPr/>
                    <a:lstStyle/>
                    <a:p>
                      <a:pPr algn="r" fontAlgn="b"/>
                      <a:r>
                        <a:rPr lang="es-CL" sz="1600" u="none" strike="noStrike" dirty="0">
                          <a:effectLst/>
                        </a:rPr>
                        <a:t>8000000</a:t>
                      </a:r>
                      <a:endParaRPr lang="es-CL" sz="1600" b="0" i="0" u="none" strike="noStrike" dirty="0">
                        <a:solidFill>
                          <a:srgbClr val="000000"/>
                        </a:solidFill>
                        <a:effectLst/>
                        <a:latin typeface="Calibri"/>
                      </a:endParaRPr>
                    </a:p>
                  </a:txBody>
                  <a:tcPr marL="7620" marR="7620" marT="7620" marB="0" anchor="b"/>
                </a:tc>
                <a:tc>
                  <a:txBody>
                    <a:bodyPr/>
                    <a:lstStyle/>
                    <a:p>
                      <a:pPr algn="r" fontAlgn="b"/>
                      <a:r>
                        <a:rPr lang="es-CL" sz="1600" u="none" strike="noStrike">
                          <a:effectLst/>
                        </a:rPr>
                        <a:t>35</a:t>
                      </a:r>
                      <a:endParaRPr lang="es-CL" sz="1600" b="0" i="0" u="none" strike="noStrike">
                        <a:solidFill>
                          <a:srgbClr val="000000"/>
                        </a:solidFill>
                        <a:effectLst/>
                        <a:latin typeface="Calibri"/>
                      </a:endParaRPr>
                    </a:p>
                  </a:txBody>
                  <a:tcPr marL="7620" marR="7620" marT="7620" marB="0" anchor="b"/>
                </a:tc>
              </a:tr>
              <a:tr h="258754">
                <a:tc>
                  <a:txBody>
                    <a:bodyPr/>
                    <a:lstStyle/>
                    <a:p>
                      <a:pPr algn="l" fontAlgn="b"/>
                      <a:r>
                        <a:rPr lang="es-CL" sz="1600" u="none" strike="noStrike">
                          <a:effectLst/>
                        </a:rPr>
                        <a:t>PPD</a:t>
                      </a:r>
                      <a:endParaRPr lang="es-CL" sz="1600" b="0" i="0" u="none" strike="noStrike">
                        <a:solidFill>
                          <a:srgbClr val="000000"/>
                        </a:solidFill>
                        <a:effectLst/>
                        <a:latin typeface="Calibri"/>
                      </a:endParaRPr>
                    </a:p>
                  </a:txBody>
                  <a:tcPr marL="7620" marR="7620" marT="7620" marB="0" anchor="b"/>
                </a:tc>
                <a:tc>
                  <a:txBody>
                    <a:bodyPr/>
                    <a:lstStyle/>
                    <a:p>
                      <a:pPr algn="r" fontAlgn="b"/>
                      <a:r>
                        <a:rPr lang="es-CL" sz="1600" u="none" strike="noStrike" dirty="0">
                          <a:effectLst/>
                        </a:rPr>
                        <a:t>6000000</a:t>
                      </a:r>
                      <a:endParaRPr lang="es-CL" sz="1600" b="0" i="0" u="none" strike="noStrike" dirty="0">
                        <a:solidFill>
                          <a:srgbClr val="000000"/>
                        </a:solidFill>
                        <a:effectLst/>
                        <a:latin typeface="Calibri"/>
                      </a:endParaRPr>
                    </a:p>
                  </a:txBody>
                  <a:tcPr marL="7620" marR="7620" marT="7620" marB="0" anchor="b"/>
                </a:tc>
                <a:tc>
                  <a:txBody>
                    <a:bodyPr/>
                    <a:lstStyle/>
                    <a:p>
                      <a:pPr algn="r" fontAlgn="b"/>
                      <a:r>
                        <a:rPr lang="es-CL" sz="1600" u="none" strike="noStrike" dirty="0">
                          <a:effectLst/>
                        </a:rPr>
                        <a:t>15</a:t>
                      </a:r>
                      <a:endParaRPr lang="es-CL" sz="1600" b="0" i="0" u="none" strike="noStrike" dirty="0">
                        <a:solidFill>
                          <a:srgbClr val="000000"/>
                        </a:solidFill>
                        <a:effectLst/>
                        <a:latin typeface="Calibri"/>
                      </a:endParaRPr>
                    </a:p>
                  </a:txBody>
                  <a:tcPr marL="7620" marR="7620" marT="7620" marB="0" anchor="b"/>
                </a:tc>
              </a:tr>
              <a:tr h="258754">
                <a:tc>
                  <a:txBody>
                    <a:bodyPr/>
                    <a:lstStyle/>
                    <a:p>
                      <a:pPr algn="l" fontAlgn="b"/>
                      <a:r>
                        <a:rPr lang="es-CL" sz="1600" u="none" strike="noStrike">
                          <a:effectLst/>
                        </a:rPr>
                        <a:t>DC</a:t>
                      </a:r>
                      <a:endParaRPr lang="es-CL" sz="1600" b="0" i="0" u="none" strike="noStrike">
                        <a:solidFill>
                          <a:srgbClr val="000000"/>
                        </a:solidFill>
                        <a:effectLst/>
                        <a:latin typeface="Calibri"/>
                      </a:endParaRPr>
                    </a:p>
                  </a:txBody>
                  <a:tcPr marL="7620" marR="7620" marT="7620" marB="0" anchor="b"/>
                </a:tc>
                <a:tc>
                  <a:txBody>
                    <a:bodyPr/>
                    <a:lstStyle/>
                    <a:p>
                      <a:pPr algn="r" fontAlgn="b"/>
                      <a:r>
                        <a:rPr lang="es-CL" sz="1600" u="none" strike="noStrike">
                          <a:effectLst/>
                        </a:rPr>
                        <a:t>5000000</a:t>
                      </a:r>
                      <a:endParaRPr lang="es-CL" sz="1600" b="0" i="0" u="none" strike="noStrike">
                        <a:solidFill>
                          <a:srgbClr val="000000"/>
                        </a:solidFill>
                        <a:effectLst/>
                        <a:latin typeface="Calibri"/>
                      </a:endParaRPr>
                    </a:p>
                  </a:txBody>
                  <a:tcPr marL="7620" marR="7620" marT="7620" marB="0" anchor="b"/>
                </a:tc>
                <a:tc>
                  <a:txBody>
                    <a:bodyPr/>
                    <a:lstStyle/>
                    <a:p>
                      <a:pPr algn="r" fontAlgn="b"/>
                      <a:r>
                        <a:rPr lang="es-CL" sz="1600" u="none" strike="noStrike" dirty="0">
                          <a:effectLst/>
                        </a:rPr>
                        <a:t>7</a:t>
                      </a:r>
                      <a:endParaRPr lang="es-CL" sz="1600" b="0" i="0" u="none" strike="noStrike" dirty="0">
                        <a:solidFill>
                          <a:srgbClr val="000000"/>
                        </a:solidFill>
                        <a:effectLst/>
                        <a:latin typeface="Calibri"/>
                      </a:endParaRPr>
                    </a:p>
                  </a:txBody>
                  <a:tcPr marL="7620" marR="7620" marT="7620" marB="0" anchor="b"/>
                </a:tc>
              </a:tr>
              <a:tr h="258754">
                <a:tc>
                  <a:txBody>
                    <a:bodyPr/>
                    <a:lstStyle/>
                    <a:p>
                      <a:pPr algn="l" fontAlgn="b"/>
                      <a:r>
                        <a:rPr lang="es-CL" sz="1600" u="none" strike="noStrike">
                          <a:effectLst/>
                        </a:rPr>
                        <a:t>RN</a:t>
                      </a:r>
                      <a:endParaRPr lang="es-CL" sz="1600" b="0" i="0" u="none" strike="noStrike">
                        <a:solidFill>
                          <a:srgbClr val="000000"/>
                        </a:solidFill>
                        <a:effectLst/>
                        <a:latin typeface="Calibri"/>
                      </a:endParaRPr>
                    </a:p>
                  </a:txBody>
                  <a:tcPr marL="7620" marR="7620" marT="7620" marB="0" anchor="b"/>
                </a:tc>
                <a:tc>
                  <a:txBody>
                    <a:bodyPr/>
                    <a:lstStyle/>
                    <a:p>
                      <a:pPr algn="r" fontAlgn="b"/>
                      <a:r>
                        <a:rPr lang="es-CL" sz="1600" u="none" strike="noStrike">
                          <a:effectLst/>
                        </a:rPr>
                        <a:t>6000000</a:t>
                      </a:r>
                      <a:endParaRPr lang="es-CL" sz="1600" b="0" i="0" u="none" strike="noStrike">
                        <a:solidFill>
                          <a:srgbClr val="000000"/>
                        </a:solidFill>
                        <a:effectLst/>
                        <a:latin typeface="Calibri"/>
                      </a:endParaRPr>
                    </a:p>
                  </a:txBody>
                  <a:tcPr marL="7620" marR="7620" marT="7620" marB="0" anchor="b"/>
                </a:tc>
                <a:tc>
                  <a:txBody>
                    <a:bodyPr/>
                    <a:lstStyle/>
                    <a:p>
                      <a:pPr algn="r" fontAlgn="b"/>
                      <a:r>
                        <a:rPr lang="es-CL" sz="1600" u="none" strike="noStrike" dirty="0">
                          <a:effectLst/>
                        </a:rPr>
                        <a:t>20</a:t>
                      </a:r>
                      <a:endParaRPr lang="es-CL" sz="1600" b="0" i="0" u="none" strike="noStrike" dirty="0">
                        <a:solidFill>
                          <a:srgbClr val="000000"/>
                        </a:solidFill>
                        <a:effectLst/>
                        <a:latin typeface="Calibri"/>
                      </a:endParaRPr>
                    </a:p>
                  </a:txBody>
                  <a:tcPr marL="7620" marR="7620" marT="7620" marB="0" anchor="b"/>
                </a:tc>
              </a:tr>
              <a:tr h="258754">
                <a:tc>
                  <a:txBody>
                    <a:bodyPr/>
                    <a:lstStyle/>
                    <a:p>
                      <a:pPr algn="l" fontAlgn="b"/>
                      <a:r>
                        <a:rPr lang="es-CL" sz="1600" u="none" strike="noStrike">
                          <a:effectLst/>
                        </a:rPr>
                        <a:t>UDI</a:t>
                      </a:r>
                      <a:endParaRPr lang="es-CL" sz="1600" b="0" i="0" u="none" strike="noStrike">
                        <a:solidFill>
                          <a:srgbClr val="000000"/>
                        </a:solidFill>
                        <a:effectLst/>
                        <a:latin typeface="Calibri"/>
                      </a:endParaRPr>
                    </a:p>
                  </a:txBody>
                  <a:tcPr marL="7620" marR="7620" marT="7620" marB="0" anchor="b"/>
                </a:tc>
                <a:tc>
                  <a:txBody>
                    <a:bodyPr/>
                    <a:lstStyle/>
                    <a:p>
                      <a:pPr algn="r" fontAlgn="b"/>
                      <a:r>
                        <a:rPr lang="es-CL" sz="1600" u="none" strike="noStrike">
                          <a:effectLst/>
                        </a:rPr>
                        <a:t>7000000</a:t>
                      </a:r>
                      <a:endParaRPr lang="es-CL" sz="1600" b="0" i="0" u="none" strike="noStrike">
                        <a:solidFill>
                          <a:srgbClr val="000000"/>
                        </a:solidFill>
                        <a:effectLst/>
                        <a:latin typeface="Calibri"/>
                      </a:endParaRPr>
                    </a:p>
                  </a:txBody>
                  <a:tcPr marL="7620" marR="7620" marT="7620" marB="0" anchor="b"/>
                </a:tc>
                <a:tc>
                  <a:txBody>
                    <a:bodyPr/>
                    <a:lstStyle/>
                    <a:p>
                      <a:pPr algn="r" fontAlgn="b"/>
                      <a:r>
                        <a:rPr lang="es-CL" sz="1600" u="none" strike="noStrike" dirty="0">
                          <a:effectLst/>
                        </a:rPr>
                        <a:t>17</a:t>
                      </a:r>
                      <a:endParaRPr lang="es-CL" sz="1600" b="0" i="0" u="none" strike="noStrike" dirty="0">
                        <a:solidFill>
                          <a:srgbClr val="000000"/>
                        </a:solidFill>
                        <a:effectLst/>
                        <a:latin typeface="Calibri"/>
                      </a:endParaRPr>
                    </a:p>
                  </a:txBody>
                  <a:tcPr marL="7620" marR="7620" marT="7620" marB="0" anchor="b"/>
                </a:tc>
              </a:tr>
              <a:tr h="258754">
                <a:tc>
                  <a:txBody>
                    <a:bodyPr/>
                    <a:lstStyle/>
                    <a:p>
                      <a:pPr algn="l" fontAlgn="b"/>
                      <a:r>
                        <a:rPr lang="es-CL" sz="1600" u="none" strike="noStrike">
                          <a:effectLst/>
                        </a:rPr>
                        <a:t>PC</a:t>
                      </a:r>
                      <a:endParaRPr lang="es-CL" sz="1600" b="0" i="0" u="none" strike="noStrike">
                        <a:solidFill>
                          <a:srgbClr val="000000"/>
                        </a:solidFill>
                        <a:effectLst/>
                        <a:latin typeface="Calibri"/>
                      </a:endParaRPr>
                    </a:p>
                  </a:txBody>
                  <a:tcPr marL="7620" marR="7620" marT="7620" marB="0" anchor="b"/>
                </a:tc>
                <a:tc>
                  <a:txBody>
                    <a:bodyPr/>
                    <a:lstStyle/>
                    <a:p>
                      <a:pPr algn="r" fontAlgn="b"/>
                      <a:r>
                        <a:rPr lang="es-CL" sz="1600" u="none" strike="noStrike">
                          <a:effectLst/>
                        </a:rPr>
                        <a:t>5500000</a:t>
                      </a:r>
                      <a:endParaRPr lang="es-CL" sz="1600" b="0" i="0" u="none" strike="noStrike">
                        <a:solidFill>
                          <a:srgbClr val="000000"/>
                        </a:solidFill>
                        <a:effectLst/>
                        <a:latin typeface="Calibri"/>
                      </a:endParaRPr>
                    </a:p>
                  </a:txBody>
                  <a:tcPr marL="7620" marR="7620" marT="7620" marB="0" anchor="b"/>
                </a:tc>
                <a:tc>
                  <a:txBody>
                    <a:bodyPr/>
                    <a:lstStyle/>
                    <a:p>
                      <a:pPr algn="r" fontAlgn="b"/>
                      <a:r>
                        <a:rPr lang="es-CL" sz="1600" u="none" strike="noStrike" dirty="0">
                          <a:effectLst/>
                        </a:rPr>
                        <a:t>3</a:t>
                      </a:r>
                      <a:endParaRPr lang="es-CL" sz="1600" b="0" i="0" u="none" strike="noStrike" dirty="0">
                        <a:solidFill>
                          <a:srgbClr val="000000"/>
                        </a:solidFill>
                        <a:effectLst/>
                        <a:latin typeface="Calibri"/>
                      </a:endParaRPr>
                    </a:p>
                  </a:txBody>
                  <a:tcPr marL="7620" marR="7620" marT="7620" marB="0" anchor="b"/>
                </a:tc>
              </a:tr>
              <a:tr h="258754">
                <a:tc>
                  <a:txBody>
                    <a:bodyPr/>
                    <a:lstStyle/>
                    <a:p>
                      <a:pPr algn="l" fontAlgn="b"/>
                      <a:r>
                        <a:rPr lang="es-CL" sz="1600" u="none" strike="noStrike">
                          <a:effectLst/>
                        </a:rPr>
                        <a:t>PR</a:t>
                      </a:r>
                      <a:endParaRPr lang="es-CL" sz="1600" b="0" i="0" u="none" strike="noStrike">
                        <a:solidFill>
                          <a:srgbClr val="000000"/>
                        </a:solidFill>
                        <a:effectLst/>
                        <a:latin typeface="Calibri"/>
                      </a:endParaRPr>
                    </a:p>
                  </a:txBody>
                  <a:tcPr marL="7620" marR="7620" marT="7620" marB="0" anchor="b"/>
                </a:tc>
                <a:tc>
                  <a:txBody>
                    <a:bodyPr/>
                    <a:lstStyle/>
                    <a:p>
                      <a:pPr algn="r" fontAlgn="b"/>
                      <a:r>
                        <a:rPr lang="es-CL" sz="1600" u="none" strike="noStrike" dirty="0" smtClean="0">
                          <a:effectLst/>
                        </a:rPr>
                        <a:t>4000000</a:t>
                      </a:r>
                      <a:endParaRPr lang="es-CL" sz="1600" b="0" i="0" u="none" strike="noStrike" dirty="0">
                        <a:solidFill>
                          <a:srgbClr val="000000"/>
                        </a:solidFill>
                        <a:effectLst/>
                        <a:latin typeface="Calibri"/>
                      </a:endParaRPr>
                    </a:p>
                  </a:txBody>
                  <a:tcPr marL="7620" marR="7620" marT="7620" marB="0" anchor="b"/>
                </a:tc>
                <a:tc>
                  <a:txBody>
                    <a:bodyPr/>
                    <a:lstStyle/>
                    <a:p>
                      <a:pPr algn="r" fontAlgn="b"/>
                      <a:r>
                        <a:rPr lang="es-CL" sz="1600" u="none" strike="noStrike">
                          <a:effectLst/>
                        </a:rPr>
                        <a:t>2</a:t>
                      </a:r>
                      <a:endParaRPr lang="es-CL" sz="1600" b="0" i="0" u="none" strike="noStrike">
                        <a:solidFill>
                          <a:srgbClr val="000000"/>
                        </a:solidFill>
                        <a:effectLst/>
                        <a:latin typeface="Calibri"/>
                      </a:endParaRPr>
                    </a:p>
                  </a:txBody>
                  <a:tcPr marL="7620" marR="7620" marT="7620" marB="0" anchor="b"/>
                </a:tc>
              </a:tr>
              <a:tr h="387650">
                <a:tc>
                  <a:txBody>
                    <a:bodyPr/>
                    <a:lstStyle/>
                    <a:p>
                      <a:pPr algn="l" fontAlgn="b"/>
                      <a:r>
                        <a:rPr lang="es-CL" sz="1600" u="none" strike="noStrike" dirty="0">
                          <a:effectLst/>
                        </a:rPr>
                        <a:t>Independientes</a:t>
                      </a:r>
                      <a:endParaRPr lang="es-CL" sz="1600" b="0" i="0" u="none" strike="noStrike" dirty="0">
                        <a:solidFill>
                          <a:srgbClr val="000000"/>
                        </a:solidFill>
                        <a:effectLst/>
                        <a:latin typeface="Calibri"/>
                      </a:endParaRPr>
                    </a:p>
                  </a:txBody>
                  <a:tcPr marL="7620" marR="7620" marT="7620" marB="0" anchor="b"/>
                </a:tc>
                <a:tc>
                  <a:txBody>
                    <a:bodyPr/>
                    <a:lstStyle/>
                    <a:p>
                      <a:pPr algn="r" fontAlgn="b"/>
                      <a:r>
                        <a:rPr lang="es-CL" sz="1600" u="none" strike="noStrike" dirty="0" smtClean="0">
                          <a:effectLst/>
                        </a:rPr>
                        <a:t>2500000</a:t>
                      </a:r>
                      <a:endParaRPr lang="es-CL" sz="1600" b="0" i="0" u="none" strike="noStrike" dirty="0">
                        <a:solidFill>
                          <a:srgbClr val="000000"/>
                        </a:solidFill>
                        <a:effectLst/>
                        <a:latin typeface="Calibri"/>
                      </a:endParaRPr>
                    </a:p>
                  </a:txBody>
                  <a:tcPr marL="7620" marR="7620" marT="7620" marB="0" anchor="b"/>
                </a:tc>
                <a:tc>
                  <a:txBody>
                    <a:bodyPr/>
                    <a:lstStyle/>
                    <a:p>
                      <a:pPr algn="r" fontAlgn="b"/>
                      <a:r>
                        <a:rPr lang="es-CL" sz="1600" u="none" strike="noStrike" dirty="0">
                          <a:effectLst/>
                        </a:rPr>
                        <a:t>1</a:t>
                      </a:r>
                      <a:endParaRPr lang="es-CL" sz="1600" b="0" i="0" u="none" strike="noStrike" dirty="0">
                        <a:solidFill>
                          <a:srgbClr val="000000"/>
                        </a:solidFill>
                        <a:effectLst/>
                        <a:latin typeface="Calibri"/>
                      </a:endParaRPr>
                    </a:p>
                  </a:txBody>
                  <a:tcPr marL="7620" marR="7620" marT="7620" marB="0" anchor="b"/>
                </a:tc>
              </a:tr>
            </a:tbl>
          </a:graphicData>
        </a:graphic>
      </p:graphicFrame>
      <p:sp>
        <p:nvSpPr>
          <p:cNvPr id="6" name="5 CuadroTexto"/>
          <p:cNvSpPr txBox="1"/>
          <p:nvPr/>
        </p:nvSpPr>
        <p:spPr>
          <a:xfrm>
            <a:off x="849660" y="2057459"/>
            <a:ext cx="7272808" cy="1200329"/>
          </a:xfrm>
          <a:prstGeom prst="rect">
            <a:avLst/>
          </a:prstGeom>
          <a:noFill/>
        </p:spPr>
        <p:txBody>
          <a:bodyPr wrap="square" rtlCol="0">
            <a:spAutoFit/>
          </a:bodyPr>
          <a:lstStyle/>
          <a:p>
            <a:r>
              <a:rPr lang="es-CL" dirty="0" smtClean="0"/>
              <a:t>Siguiendo la tesis de Rivera Aburto (2012) se tomaron las cantidades de dinero destinadas a la campaña electoral (por partido político) durante las elecciones municipales del 2012 para algunas de las comunas de Santiago</a:t>
            </a:r>
            <a:endParaRPr lang="es-CL" dirty="0"/>
          </a:p>
        </p:txBody>
      </p:sp>
    </p:spTree>
    <p:extLst>
      <p:ext uri="{BB962C8B-B14F-4D97-AF65-F5344CB8AC3E}">
        <p14:creationId xmlns:p14="http://schemas.microsoft.com/office/powerpoint/2010/main" val="82937667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Causa vs relación</a:t>
            </a:r>
            <a:endParaRPr lang="es-CL" dirty="0"/>
          </a:p>
        </p:txBody>
      </p:sp>
      <p:sp>
        <p:nvSpPr>
          <p:cNvPr id="3" name="2 Marcador de contenido"/>
          <p:cNvSpPr>
            <a:spLocks noGrp="1"/>
          </p:cNvSpPr>
          <p:nvPr>
            <p:ph idx="1"/>
          </p:nvPr>
        </p:nvSpPr>
        <p:spPr/>
        <p:txBody>
          <a:bodyPr/>
          <a:lstStyle/>
          <a:p>
            <a:r>
              <a:rPr lang="es-CL" dirty="0" smtClean="0"/>
              <a:t>Causa: cambio de valores de una variable repercuten en el cambio de valores de otra variable</a:t>
            </a:r>
          </a:p>
          <a:p>
            <a:r>
              <a:rPr lang="es-CL" dirty="0" smtClean="0"/>
              <a:t>Relación: cambios de valor de una variable se relacionan con un cambio de valores de la otra</a:t>
            </a:r>
          </a:p>
          <a:p>
            <a:pPr lvl="2"/>
            <a:r>
              <a:rPr lang="es-CL" dirty="0" smtClean="0"/>
              <a:t>Los países que cuentan en una proporción mayor de habitantes con acceso a TV sofisticados (cable) tienen mayor expectativa de vida en años</a:t>
            </a:r>
          </a:p>
          <a:p>
            <a:pPr lvl="2"/>
            <a:r>
              <a:rPr lang="es-CL" dirty="0" smtClean="0"/>
              <a:t>Instalar masivamente TV de cable en </a:t>
            </a:r>
            <a:r>
              <a:rPr lang="es-CL" dirty="0" err="1" smtClean="0"/>
              <a:t>Rwanda</a:t>
            </a:r>
            <a:r>
              <a:rPr lang="es-CL" dirty="0" smtClean="0"/>
              <a:t> no va a aumentar la expectativa de vida de la gente</a:t>
            </a:r>
          </a:p>
        </p:txBody>
      </p:sp>
    </p:spTree>
    <p:extLst>
      <p:ext uri="{BB962C8B-B14F-4D97-AF65-F5344CB8AC3E}">
        <p14:creationId xmlns:p14="http://schemas.microsoft.com/office/powerpoint/2010/main" val="244436562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Causalidad</a:t>
            </a:r>
            <a:endParaRPr lang="es-ES" dirty="0"/>
          </a:p>
        </p:txBody>
      </p:sp>
      <p:sp>
        <p:nvSpPr>
          <p:cNvPr id="3" name="Marcador de contenido 2"/>
          <p:cNvSpPr>
            <a:spLocks noGrp="1"/>
          </p:cNvSpPr>
          <p:nvPr>
            <p:ph idx="1"/>
          </p:nvPr>
        </p:nvSpPr>
        <p:spPr>
          <a:xfrm>
            <a:off x="457199" y="2209800"/>
            <a:ext cx="7758452" cy="4082914"/>
          </a:xfrm>
        </p:spPr>
        <p:txBody>
          <a:bodyPr>
            <a:normAutofit fontScale="92500" lnSpcReduction="20000"/>
          </a:bodyPr>
          <a:lstStyle/>
          <a:p>
            <a:r>
              <a:rPr lang="es-ES" dirty="0" smtClean="0"/>
              <a:t>Implica la identificación de que la presunta causa es anterior al efecto considerado. </a:t>
            </a:r>
          </a:p>
          <a:p>
            <a:r>
              <a:rPr lang="es-ES" dirty="0" smtClean="0"/>
              <a:t>El proceso de relación causal subyacente en la relación entre dos variables es algo que debe establecer el investigador, y que corresponde al nivel de la argumentación teórica (Lago 2008).</a:t>
            </a:r>
          </a:p>
          <a:p>
            <a:r>
              <a:rPr lang="es-ES" dirty="0" smtClean="0"/>
              <a:t>El investigador identifica una </a:t>
            </a:r>
            <a:r>
              <a:rPr lang="es-ES" dirty="0" err="1" smtClean="0"/>
              <a:t>covariación</a:t>
            </a:r>
            <a:r>
              <a:rPr lang="es-ES" dirty="0" smtClean="0"/>
              <a:t> positiva (o negativa) entre dos variables y por medio de una contrastación empírica más o menos sistemática establece un tipo de relación causal.</a:t>
            </a:r>
          </a:p>
          <a:p>
            <a:r>
              <a:rPr lang="es-ES" dirty="0" smtClean="0"/>
              <a:t>No sólo se debe probar empíricamente que existe una relación entre dos variables, sino que también argumentar teóricamente por qué se da tal asociación</a:t>
            </a:r>
            <a:endParaRPr lang="es-ES" dirty="0"/>
          </a:p>
        </p:txBody>
      </p:sp>
    </p:spTree>
    <p:extLst>
      <p:ext uri="{BB962C8B-B14F-4D97-AF65-F5344CB8AC3E}">
        <p14:creationId xmlns:p14="http://schemas.microsoft.com/office/powerpoint/2010/main" val="291488489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Causalidad</a:t>
            </a:r>
            <a:endParaRPr lang="es-ES" dirty="0"/>
          </a:p>
        </p:txBody>
      </p:sp>
      <p:sp>
        <p:nvSpPr>
          <p:cNvPr id="3" name="Marcador de contenido 2"/>
          <p:cNvSpPr>
            <a:spLocks noGrp="1"/>
          </p:cNvSpPr>
          <p:nvPr>
            <p:ph idx="1"/>
          </p:nvPr>
        </p:nvSpPr>
        <p:spPr/>
        <p:txBody>
          <a:bodyPr>
            <a:normAutofit fontScale="92500" lnSpcReduction="20000"/>
          </a:bodyPr>
          <a:lstStyle/>
          <a:p>
            <a:r>
              <a:rPr lang="es-ES" dirty="0" smtClean="0"/>
              <a:t>Cuando se establece una hipótesis se debe identificar en qué medida se la va a contrastar.</a:t>
            </a:r>
          </a:p>
          <a:p>
            <a:pPr lvl="1"/>
            <a:r>
              <a:rPr lang="es-ES" dirty="0" smtClean="0"/>
              <a:t>Por ejemplo: Conflicto bélico en países con confesiones mayoritarias en disputa: ¿Todos los países que recojan en su seno un porcentaje de la población importante con religiones dispares, presentan conflictos bélicos? ¿Existen religiones que por su criterios valóricos incitan más al enfrentamiento que otras?</a:t>
            </a:r>
          </a:p>
          <a:p>
            <a:pPr algn="just"/>
            <a:r>
              <a:rPr lang="es-ES" dirty="0" smtClean="0"/>
              <a:t>Condición suficiente: es aquella causa cuya presencia garantiza la aparición del efecto, aunque éste pueda aparecer en otras circunstancias (sin que la causa que se estudie esté presente). Una variable es causa de otra, pero dicha causa pudo haberse producido también por otro factor.</a:t>
            </a:r>
            <a:endParaRPr lang="es-ES" dirty="0"/>
          </a:p>
        </p:txBody>
      </p:sp>
    </p:spTree>
    <p:extLst>
      <p:ext uri="{BB962C8B-B14F-4D97-AF65-F5344CB8AC3E}">
        <p14:creationId xmlns:p14="http://schemas.microsoft.com/office/powerpoint/2010/main" val="290281585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Condición suficiente</a:t>
            </a:r>
            <a:endParaRPr lang="es-ES" dirty="0"/>
          </a:p>
        </p:txBody>
      </p:sp>
      <p:sp>
        <p:nvSpPr>
          <p:cNvPr id="3" name="Marcador de contenido 2"/>
          <p:cNvSpPr>
            <a:spLocks noGrp="1"/>
          </p:cNvSpPr>
          <p:nvPr>
            <p:ph idx="1"/>
          </p:nvPr>
        </p:nvSpPr>
        <p:spPr/>
        <p:txBody>
          <a:bodyPr/>
          <a:lstStyle/>
          <a:p>
            <a:r>
              <a:rPr lang="es-ES" dirty="0" smtClean="0"/>
              <a:t>Para determinar que una </a:t>
            </a:r>
            <a:r>
              <a:rPr lang="es-ES" dirty="0" err="1" smtClean="0"/>
              <a:t>vble</a:t>
            </a:r>
            <a:r>
              <a:rPr lang="es-ES" dirty="0" smtClean="0"/>
              <a:t> es condición suficiente (causa) de otra (efecto) se deben ver todos los casos en los que la causa está presente y comprobar que en todos ellos también está presente el efecto.</a:t>
            </a:r>
          </a:p>
          <a:p>
            <a:endParaRPr lang="es-ES" dirty="0"/>
          </a:p>
        </p:txBody>
      </p:sp>
      <p:pic>
        <p:nvPicPr>
          <p:cNvPr id="4" name="Imagen 3"/>
          <p:cNvPicPr>
            <a:picLocks noChangeAspect="1"/>
          </p:cNvPicPr>
          <p:nvPr/>
        </p:nvPicPr>
        <p:blipFill rotWithShape="1">
          <a:blip r:embed="rId2"/>
          <a:srcRect/>
          <a:stretch/>
        </p:blipFill>
        <p:spPr>
          <a:xfrm>
            <a:off x="621772" y="4040626"/>
            <a:ext cx="6862744" cy="2316612"/>
          </a:xfrm>
          <a:prstGeom prst="rect">
            <a:avLst/>
          </a:prstGeom>
        </p:spPr>
      </p:pic>
    </p:spTree>
    <p:extLst>
      <p:ext uri="{BB962C8B-B14F-4D97-AF65-F5344CB8AC3E}">
        <p14:creationId xmlns:p14="http://schemas.microsoft.com/office/powerpoint/2010/main" val="1238142081"/>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Condición necesaria</a:t>
            </a:r>
            <a:endParaRPr lang="es-ES" dirty="0"/>
          </a:p>
        </p:txBody>
      </p:sp>
      <p:sp>
        <p:nvSpPr>
          <p:cNvPr id="3" name="Marcador de contenido 2"/>
          <p:cNvSpPr>
            <a:spLocks noGrp="1"/>
          </p:cNvSpPr>
          <p:nvPr>
            <p:ph idx="1"/>
          </p:nvPr>
        </p:nvSpPr>
        <p:spPr/>
        <p:txBody>
          <a:bodyPr/>
          <a:lstStyle/>
          <a:p>
            <a:r>
              <a:rPr lang="es-ES" dirty="0" smtClean="0"/>
              <a:t>Condición necesaria: es aquella causa sin la cual no se verifica el efecto. Pero la causa puede existir sin que se dé imperativamente el efecto.</a:t>
            </a:r>
          </a:p>
          <a:p>
            <a:r>
              <a:rPr lang="es-ES" dirty="0" smtClean="0"/>
              <a:t>Para comprobar la presencia de una condición necesaria se deben observar todos los casos en los que el efecto está presente y asegurarse de que la causa también lo está.</a:t>
            </a:r>
          </a:p>
          <a:p>
            <a:r>
              <a:rPr lang="es-ES" dirty="0" smtClean="0"/>
              <a:t>Si se encuentra un caso en el que el efecto está presente sin estarlo la causa, no se puede considerar condición necesaria de dicho efecto.</a:t>
            </a:r>
            <a:endParaRPr lang="es-ES" dirty="0"/>
          </a:p>
        </p:txBody>
      </p:sp>
    </p:spTree>
    <p:extLst>
      <p:ext uri="{BB962C8B-B14F-4D97-AF65-F5344CB8AC3E}">
        <p14:creationId xmlns:p14="http://schemas.microsoft.com/office/powerpoint/2010/main" val="342015907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Una relación complicada</a:t>
            </a:r>
            <a:endParaRPr lang="es-ES" dirty="0"/>
          </a:p>
        </p:txBody>
      </p:sp>
      <p:sp>
        <p:nvSpPr>
          <p:cNvPr id="3" name="Marcador de contenido 2"/>
          <p:cNvSpPr>
            <a:spLocks noGrp="1"/>
          </p:cNvSpPr>
          <p:nvPr>
            <p:ph idx="1"/>
          </p:nvPr>
        </p:nvSpPr>
        <p:spPr>
          <a:xfrm>
            <a:off x="457199" y="2209800"/>
            <a:ext cx="7950856" cy="4371571"/>
          </a:xfrm>
        </p:spPr>
        <p:txBody>
          <a:bodyPr>
            <a:normAutofit fontScale="92500" lnSpcReduction="20000"/>
          </a:bodyPr>
          <a:lstStyle/>
          <a:p>
            <a:endParaRPr lang="es-ES" dirty="0" smtClean="0"/>
          </a:p>
          <a:p>
            <a:endParaRPr lang="es-ES" dirty="0"/>
          </a:p>
          <a:p>
            <a:endParaRPr lang="es-ES" dirty="0" smtClean="0"/>
          </a:p>
          <a:p>
            <a:endParaRPr lang="es-ES" dirty="0" smtClean="0"/>
          </a:p>
          <a:p>
            <a:r>
              <a:rPr lang="es-ES" dirty="0" smtClean="0"/>
              <a:t>En la ciencia política existen diferentes perspectivas a la hora de analizar la causalidad.</a:t>
            </a:r>
          </a:p>
          <a:p>
            <a:r>
              <a:rPr lang="es-ES" dirty="0" smtClean="0"/>
              <a:t>Hay quienes hablan de la presencia de causas facilitadoras (</a:t>
            </a:r>
            <a:r>
              <a:rPr lang="es-ES" dirty="0" err="1" smtClean="0"/>
              <a:t>Anduiza</a:t>
            </a:r>
            <a:r>
              <a:rPr lang="es-ES" dirty="0" smtClean="0"/>
              <a:t> et al 2001)</a:t>
            </a:r>
          </a:p>
          <a:p>
            <a:r>
              <a:rPr lang="es-ES" dirty="0" smtClean="0"/>
              <a:t>Y quienes hablan de que toda condición necesaria es causa (</a:t>
            </a:r>
            <a:r>
              <a:rPr lang="es-ES" dirty="0" err="1" smtClean="0"/>
              <a:t>Mahoney</a:t>
            </a:r>
            <a:r>
              <a:rPr lang="es-ES" dirty="0" smtClean="0"/>
              <a:t> 2012).</a:t>
            </a:r>
          </a:p>
          <a:p>
            <a:r>
              <a:rPr lang="es-ES" dirty="0" smtClean="0"/>
              <a:t>Coyuntura crítica</a:t>
            </a:r>
          </a:p>
        </p:txBody>
      </p:sp>
      <p:pic>
        <p:nvPicPr>
          <p:cNvPr id="4" name="Imagen 3"/>
          <p:cNvPicPr>
            <a:picLocks noChangeAspect="1"/>
          </p:cNvPicPr>
          <p:nvPr/>
        </p:nvPicPr>
        <p:blipFill>
          <a:blip r:embed="rId2"/>
          <a:stretch>
            <a:fillRect/>
          </a:stretch>
        </p:blipFill>
        <p:spPr>
          <a:xfrm>
            <a:off x="787914" y="2057399"/>
            <a:ext cx="6427236" cy="1854625"/>
          </a:xfrm>
          <a:prstGeom prst="rect">
            <a:avLst/>
          </a:prstGeom>
        </p:spPr>
      </p:pic>
    </p:spTree>
    <p:extLst>
      <p:ext uri="{BB962C8B-B14F-4D97-AF65-F5344CB8AC3E}">
        <p14:creationId xmlns:p14="http://schemas.microsoft.com/office/powerpoint/2010/main" val="2437711662"/>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Regresión lineal (R</a:t>
            </a:r>
            <a:r>
              <a:rPr lang="es-CL" baseline="30000" dirty="0" smtClean="0"/>
              <a:t>2 </a:t>
            </a:r>
            <a:r>
              <a:rPr lang="es-CL" dirty="0"/>
              <a:t>)</a:t>
            </a:r>
          </a:p>
        </p:txBody>
      </p:sp>
      <p:sp>
        <p:nvSpPr>
          <p:cNvPr id="3" name="2 Marcador de contenido"/>
          <p:cNvSpPr>
            <a:spLocks noGrp="1"/>
          </p:cNvSpPr>
          <p:nvPr>
            <p:ph idx="1"/>
          </p:nvPr>
        </p:nvSpPr>
        <p:spPr/>
        <p:txBody>
          <a:bodyPr>
            <a:normAutofit fontScale="92500" lnSpcReduction="10000"/>
          </a:bodyPr>
          <a:lstStyle/>
          <a:p>
            <a:r>
              <a:rPr lang="es-CL" b="1" i="1" dirty="0" smtClean="0"/>
              <a:t>Siempre</a:t>
            </a:r>
            <a:r>
              <a:rPr lang="es-CL" dirty="0" smtClean="0"/>
              <a:t> explorar las variables primero por separado y cruzadas por gráficos de puntos luego </a:t>
            </a:r>
            <a:r>
              <a:rPr lang="es-CL" b="1" dirty="0" smtClean="0"/>
              <a:t>(Y en la vertical y X horizontal)</a:t>
            </a:r>
          </a:p>
          <a:p>
            <a:r>
              <a:rPr lang="es-CL" dirty="0" smtClean="0"/>
              <a:t>La regresión lineal </a:t>
            </a:r>
            <a:r>
              <a:rPr lang="es-CL" i="1" dirty="0" smtClean="0"/>
              <a:t>simple</a:t>
            </a:r>
            <a:r>
              <a:rPr lang="es-CL" dirty="0" smtClean="0"/>
              <a:t> resume la relación entre dos variables cuantitativas en un ámbito específico</a:t>
            </a:r>
          </a:p>
          <a:p>
            <a:pPr lvl="3"/>
            <a:r>
              <a:rPr lang="es-CL" dirty="0" smtClean="0"/>
              <a:t>Una de las variables (X) ayuda a explicar o predecir la otra (Y)</a:t>
            </a:r>
          </a:p>
          <a:p>
            <a:pPr lvl="3"/>
            <a:r>
              <a:rPr lang="es-CL" dirty="0" smtClean="0"/>
              <a:t>La línea de regresión describe como la variable respuesta (Y) cambia a medida que la variable explicativa (X) lo hace</a:t>
            </a:r>
          </a:p>
          <a:p>
            <a:pPr lvl="3"/>
            <a:r>
              <a:rPr lang="es-CL" dirty="0" smtClean="0"/>
              <a:t>SIEMPRE ser prudentes al poner en relación variables de las ciencias sociales pues los supuestos de la regresión no siempre se pueden cumplir</a:t>
            </a:r>
            <a:endParaRPr lang="es-CL" dirty="0"/>
          </a:p>
        </p:txBody>
      </p:sp>
    </p:spTree>
    <p:extLst>
      <p:ext uri="{BB962C8B-B14F-4D97-AF65-F5344CB8AC3E}">
        <p14:creationId xmlns:p14="http://schemas.microsoft.com/office/powerpoint/2010/main" val="445570462"/>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Regresión lineal (R</a:t>
            </a:r>
            <a:r>
              <a:rPr lang="es-CL" baseline="30000" dirty="0"/>
              <a:t>2 </a:t>
            </a:r>
            <a:r>
              <a:rPr lang="es-CL" dirty="0"/>
              <a:t>)</a:t>
            </a:r>
            <a:endParaRPr lang="es-ES" dirty="0"/>
          </a:p>
        </p:txBody>
      </p:sp>
      <p:sp>
        <p:nvSpPr>
          <p:cNvPr id="3" name="Marcador de contenido 2"/>
          <p:cNvSpPr>
            <a:spLocks noGrp="1"/>
          </p:cNvSpPr>
          <p:nvPr>
            <p:ph idx="1"/>
          </p:nvPr>
        </p:nvSpPr>
        <p:spPr>
          <a:xfrm>
            <a:off x="457199" y="2209800"/>
            <a:ext cx="7571185" cy="3916363"/>
          </a:xfrm>
        </p:spPr>
        <p:txBody>
          <a:bodyPr>
            <a:normAutofit lnSpcReduction="10000"/>
          </a:bodyPr>
          <a:lstStyle/>
          <a:p>
            <a:r>
              <a:rPr lang="es-ES" dirty="0" smtClean="0"/>
              <a:t>Si r de </a:t>
            </a:r>
            <a:r>
              <a:rPr lang="es-ES" dirty="0" err="1" smtClean="0"/>
              <a:t>pearson</a:t>
            </a:r>
            <a:r>
              <a:rPr lang="es-ES" dirty="0" smtClean="0"/>
              <a:t> nos indica si estamos frente a una relación lineal, </a:t>
            </a:r>
            <a:r>
              <a:rPr lang="es-CL" dirty="0"/>
              <a:t>R</a:t>
            </a:r>
            <a:r>
              <a:rPr lang="es-CL" baseline="30000" dirty="0"/>
              <a:t>2 </a:t>
            </a:r>
            <a:r>
              <a:rPr lang="es-CL" baseline="30000" dirty="0" smtClean="0"/>
              <a:t> </a:t>
            </a:r>
            <a:r>
              <a:rPr lang="es-ES" dirty="0" smtClean="0"/>
              <a:t>resume la ecuación de la recta lineal</a:t>
            </a:r>
          </a:p>
          <a:p>
            <a:r>
              <a:rPr lang="es-ES" dirty="0"/>
              <a:t>Ejemplo: </a:t>
            </a:r>
            <a:r>
              <a:rPr lang="es-ES" dirty="0" smtClean="0"/>
              <a:t>en la última clase se obtuvo un r de 0,49 al correlacionar años de escolaridad y nivel de ingresos (aunque la correlación no es muy fuerte, indica una relación lineal), veamos la ecuación de la recta</a:t>
            </a:r>
            <a:endParaRPr lang="es-CL" baseline="30000" dirty="0" smtClean="0"/>
          </a:p>
          <a:p>
            <a:r>
              <a:rPr lang="es-ES" dirty="0" smtClean="0"/>
              <a:t>CUIDADO: Datos observacionales (con menor capacidad de control) versus experimentales</a:t>
            </a:r>
          </a:p>
          <a:p>
            <a:pPr lvl="1"/>
            <a:r>
              <a:rPr lang="es-ES" dirty="0" smtClean="0"/>
              <a:t>Partir siempre de una teoría sólida sobre la relación funcional antes de proceder a estimar un modelo</a:t>
            </a:r>
          </a:p>
          <a:p>
            <a:pPr lvl="1"/>
            <a:r>
              <a:rPr lang="es-ES" dirty="0" smtClean="0"/>
              <a:t>Por tanto, tampoco se puede hablar de CAUSALIDAD, sólo de relación y grado de relación</a:t>
            </a:r>
            <a:endParaRPr lang="es-ES" dirty="0"/>
          </a:p>
        </p:txBody>
      </p:sp>
    </p:spTree>
    <p:extLst>
      <p:ext uri="{BB962C8B-B14F-4D97-AF65-F5344CB8AC3E}">
        <p14:creationId xmlns:p14="http://schemas.microsoft.com/office/powerpoint/2010/main" val="2254032363"/>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6508377" cy="1143000"/>
          </a:xfrm>
        </p:spPr>
        <p:txBody>
          <a:bodyPr/>
          <a:lstStyle/>
          <a:p>
            <a:r>
              <a:rPr lang="es-CL" dirty="0" smtClean="0"/>
              <a:t>Mínimos cuadrados I</a:t>
            </a:r>
            <a:endParaRPr lang="es-CL" dirty="0"/>
          </a:p>
        </p:txBody>
      </p:sp>
      <p:sp>
        <p:nvSpPr>
          <p:cNvPr id="3" name="2 Marcador de contenido"/>
          <p:cNvSpPr>
            <a:spLocks noGrp="1"/>
          </p:cNvSpPr>
          <p:nvPr>
            <p:ph idx="1"/>
          </p:nvPr>
        </p:nvSpPr>
        <p:spPr>
          <a:xfrm>
            <a:off x="467544" y="1844824"/>
            <a:ext cx="8208912" cy="4392488"/>
          </a:xfrm>
        </p:spPr>
        <p:txBody>
          <a:bodyPr>
            <a:normAutofit fontScale="85000" lnSpcReduction="10000"/>
          </a:bodyPr>
          <a:lstStyle/>
          <a:p>
            <a:r>
              <a:rPr lang="es-CL" dirty="0" smtClean="0"/>
              <a:t>En la regresión se usa la línea para predecir los valores de Y a un determinado valor de X más menos el error</a:t>
            </a:r>
          </a:p>
          <a:p>
            <a:r>
              <a:rPr lang="es-CL" dirty="0" smtClean="0"/>
              <a:t>Ninguna línea va a pasar exactamente a través de todos los puntos del diagrama de puntos. Lo que sí buscamos es que la distancia vertical de los puntos respecto de la línea sea la menos posible.</a:t>
            </a:r>
          </a:p>
          <a:p>
            <a:r>
              <a:rPr lang="es-CL" dirty="0" smtClean="0"/>
              <a:t>Se trata de encontrar la recta capaz de convertirse en el mejor representante del conjunto total de puntos. Se determinan los valores de los coeficientes de la recta y= a+ </a:t>
            </a:r>
            <a:r>
              <a:rPr lang="es-CL" dirty="0" err="1" smtClean="0"/>
              <a:t>bx</a:t>
            </a:r>
            <a:r>
              <a:rPr lang="es-CL" dirty="0" smtClean="0"/>
              <a:t> que minimizan la suma de cuadrados de los residuos (residuos = error)</a:t>
            </a:r>
          </a:p>
          <a:p>
            <a:pPr lvl="1"/>
            <a:endParaRPr lang="es-CL" dirty="0" smtClean="0"/>
          </a:p>
          <a:p>
            <a:pPr lvl="1"/>
            <a:r>
              <a:rPr lang="es-CL" dirty="0" smtClean="0"/>
              <a:t>ERROR (residuos) = observado Y – predicho Y</a:t>
            </a:r>
          </a:p>
          <a:p>
            <a:pPr lvl="1"/>
            <a:r>
              <a:rPr lang="es-CL" dirty="0" smtClean="0"/>
              <a:t>Se observa que los alumnos estudiaron 18 horas previo al examen para aprobar, pero se predijo que estudiarían 14 horas para aprobar (sacar un 4)</a:t>
            </a:r>
          </a:p>
          <a:p>
            <a:pPr lvl="2"/>
            <a:r>
              <a:rPr lang="es-CL" dirty="0" smtClean="0"/>
              <a:t>ERROR= 18-14= 4</a:t>
            </a:r>
            <a:endParaRPr lang="es-CL" dirty="0"/>
          </a:p>
        </p:txBody>
      </p:sp>
    </p:spTree>
    <p:extLst>
      <p:ext uri="{BB962C8B-B14F-4D97-AF65-F5344CB8AC3E}">
        <p14:creationId xmlns:p14="http://schemas.microsoft.com/office/powerpoint/2010/main" val="8103155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680" y="0"/>
            <a:ext cx="8795320" cy="1143000"/>
          </a:xfrm>
        </p:spPr>
        <p:txBody>
          <a:bodyPr>
            <a:normAutofit/>
          </a:bodyPr>
          <a:lstStyle/>
          <a:p>
            <a:r>
              <a:rPr lang="es-ES" dirty="0" smtClean="0"/>
              <a:t>Validez y Fiabilidad:</a:t>
            </a:r>
            <a:endParaRPr lang="es-CL" dirty="0"/>
          </a:p>
        </p:txBody>
      </p:sp>
      <p:sp>
        <p:nvSpPr>
          <p:cNvPr id="7" name="6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9" name="8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1" name="10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2" name="11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3" name="12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14" name="13 Rectángulo"/>
          <p:cNvSpPr/>
          <p:nvPr/>
        </p:nvSpPr>
        <p:spPr>
          <a:xfrm>
            <a:off x="2286000" y="2967335"/>
            <a:ext cx="4572000" cy="923330"/>
          </a:xfrm>
          <a:prstGeom prst="rect">
            <a:avLst/>
          </a:prstGeom>
        </p:spPr>
        <p:txBody>
          <a:bodyPr>
            <a:spAutoFit/>
          </a:bodyPr>
          <a:lstStyle/>
          <a:p>
            <a:endParaRPr lang="es-CL" dirty="0" smtClean="0"/>
          </a:p>
          <a:p>
            <a:endParaRPr lang="es-CL" dirty="0" smtClean="0"/>
          </a:p>
          <a:p>
            <a:endParaRPr lang="es-CL" dirty="0" smtClean="0"/>
          </a:p>
        </p:txBody>
      </p:sp>
      <p:sp>
        <p:nvSpPr>
          <p:cNvPr id="20" name="19 CuadroTexto"/>
          <p:cNvSpPr txBox="1"/>
          <p:nvPr/>
        </p:nvSpPr>
        <p:spPr>
          <a:xfrm>
            <a:off x="1835696" y="2204864"/>
            <a:ext cx="1296144" cy="369332"/>
          </a:xfrm>
          <a:prstGeom prst="rect">
            <a:avLst/>
          </a:prstGeom>
          <a:noFill/>
        </p:spPr>
        <p:txBody>
          <a:bodyPr wrap="square" rtlCol="0">
            <a:spAutoFit/>
          </a:bodyPr>
          <a:lstStyle/>
          <a:p>
            <a:r>
              <a:rPr lang="es-ES" b="1" dirty="0" smtClean="0">
                <a:solidFill>
                  <a:schemeClr val="bg1"/>
                </a:solidFill>
              </a:rPr>
              <a:t>Objetivos</a:t>
            </a:r>
            <a:endParaRPr lang="es-CL" b="1" dirty="0">
              <a:solidFill>
                <a:schemeClr val="bg1"/>
              </a:solidFill>
            </a:endParaRPr>
          </a:p>
        </p:txBody>
      </p:sp>
      <p:sp>
        <p:nvSpPr>
          <p:cNvPr id="21" name="20 CuadroTexto"/>
          <p:cNvSpPr txBox="1"/>
          <p:nvPr/>
        </p:nvSpPr>
        <p:spPr>
          <a:xfrm>
            <a:off x="3923928" y="2204864"/>
            <a:ext cx="1296144" cy="369332"/>
          </a:xfrm>
          <a:prstGeom prst="rect">
            <a:avLst/>
          </a:prstGeom>
          <a:noFill/>
        </p:spPr>
        <p:txBody>
          <a:bodyPr wrap="square" rtlCol="0">
            <a:spAutoFit/>
          </a:bodyPr>
          <a:lstStyle/>
          <a:p>
            <a:r>
              <a:rPr lang="es-ES" b="1" dirty="0" smtClean="0">
                <a:solidFill>
                  <a:schemeClr val="bg1"/>
                </a:solidFill>
              </a:rPr>
              <a:t>Hipótesis</a:t>
            </a:r>
            <a:endParaRPr lang="es-CL" b="1" dirty="0" smtClean="0">
              <a:solidFill>
                <a:schemeClr val="bg1"/>
              </a:solidFill>
            </a:endParaRPr>
          </a:p>
        </p:txBody>
      </p:sp>
      <p:sp>
        <p:nvSpPr>
          <p:cNvPr id="23" name="22 CuadroTexto"/>
          <p:cNvSpPr txBox="1"/>
          <p:nvPr/>
        </p:nvSpPr>
        <p:spPr>
          <a:xfrm>
            <a:off x="6084168" y="2204864"/>
            <a:ext cx="1224136" cy="369332"/>
          </a:xfrm>
          <a:prstGeom prst="rect">
            <a:avLst/>
          </a:prstGeom>
          <a:noFill/>
        </p:spPr>
        <p:txBody>
          <a:bodyPr wrap="square" rtlCol="0">
            <a:spAutoFit/>
          </a:bodyPr>
          <a:lstStyle/>
          <a:p>
            <a:r>
              <a:rPr lang="es-ES" b="1" dirty="0" smtClean="0">
                <a:solidFill>
                  <a:schemeClr val="bg1"/>
                </a:solidFill>
              </a:rPr>
              <a:t>Modelos</a:t>
            </a:r>
            <a:endParaRPr lang="es-CL" b="1" dirty="0">
              <a:solidFill>
                <a:schemeClr val="bg1"/>
              </a:solidFill>
            </a:endParaRPr>
          </a:p>
        </p:txBody>
      </p:sp>
      <p:sp>
        <p:nvSpPr>
          <p:cNvPr id="2" name="1 Rectángulo"/>
          <p:cNvSpPr/>
          <p:nvPr/>
        </p:nvSpPr>
        <p:spPr>
          <a:xfrm>
            <a:off x="827584" y="1340768"/>
            <a:ext cx="3528392" cy="1477328"/>
          </a:xfrm>
          <a:prstGeom prst="rect">
            <a:avLst/>
          </a:prstGeom>
        </p:spPr>
        <p:txBody>
          <a:bodyPr wrap="square">
            <a:spAutoFit/>
          </a:bodyPr>
          <a:lstStyle/>
          <a:p>
            <a:pPr algn="just"/>
            <a:r>
              <a:rPr lang="es-CL" dirty="0" smtClean="0"/>
              <a:t>La </a:t>
            </a:r>
            <a:r>
              <a:rPr lang="es-CL" b="1" dirty="0" smtClean="0"/>
              <a:t>validez</a:t>
            </a:r>
            <a:r>
              <a:rPr lang="es-CL" dirty="0" smtClean="0"/>
              <a:t> hace referencia al hecho de que el instrumento (el cuestionario) mida aquello que realmente queremos medir</a:t>
            </a:r>
            <a:endParaRPr lang="es-CL" dirty="0"/>
          </a:p>
        </p:txBody>
      </p:sp>
      <p:sp>
        <p:nvSpPr>
          <p:cNvPr id="5" name="4 Flecha derecha"/>
          <p:cNvSpPr/>
          <p:nvPr/>
        </p:nvSpPr>
        <p:spPr>
          <a:xfrm>
            <a:off x="4499992" y="2609644"/>
            <a:ext cx="864096" cy="2973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Rectángulo"/>
          <p:cNvSpPr/>
          <p:nvPr/>
        </p:nvSpPr>
        <p:spPr>
          <a:xfrm>
            <a:off x="5220073" y="3158252"/>
            <a:ext cx="3656482" cy="2862322"/>
          </a:xfrm>
          <a:prstGeom prst="rect">
            <a:avLst/>
          </a:prstGeom>
        </p:spPr>
        <p:txBody>
          <a:bodyPr wrap="square">
            <a:spAutoFit/>
          </a:bodyPr>
          <a:lstStyle/>
          <a:p>
            <a:pPr algn="just"/>
            <a:r>
              <a:rPr lang="es-CL" dirty="0" smtClean="0"/>
              <a:t>La </a:t>
            </a:r>
            <a:r>
              <a:rPr lang="es-CL" b="1" dirty="0" smtClean="0"/>
              <a:t>Fiabilidad</a:t>
            </a:r>
            <a:r>
              <a:rPr lang="es-CL" dirty="0" smtClean="0"/>
              <a:t> hace referencia al diseño de la muestra que de forma óptima estaría evitando el sesgo que errores aleatorios puedan producir en la interpretación de los datos. Para ser fiable la herramienta debe dar información similar al replicarse en un lapso corto de tiempo</a:t>
            </a:r>
            <a:endParaRPr lang="es-CL" dirty="0"/>
          </a:p>
        </p:txBody>
      </p:sp>
    </p:spTree>
    <p:extLst>
      <p:ext uri="{BB962C8B-B14F-4D97-AF65-F5344CB8AC3E}">
        <p14:creationId xmlns:p14="http://schemas.microsoft.com/office/powerpoint/2010/main" val="1663288279"/>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9" y="1340768"/>
            <a:ext cx="4968551" cy="5328592"/>
          </a:xfrm>
        </p:spPr>
        <p:txBody>
          <a:bodyPr>
            <a:normAutofit lnSpcReduction="10000"/>
          </a:bodyPr>
          <a:lstStyle/>
          <a:p>
            <a:r>
              <a:rPr lang="es-CL" dirty="0" smtClean="0"/>
              <a:t>La mejor recta es la que hace mínima la suma de los cuadrados de las distancias verticales entre cada punto y la recta</a:t>
            </a:r>
          </a:p>
          <a:p>
            <a:r>
              <a:rPr lang="es-CL" dirty="0" smtClean="0"/>
              <a:t>En este caso se muestran 3 puntos a lo largo de la línea. La línea pasa por entre medio de los puntos.</a:t>
            </a:r>
          </a:p>
          <a:p>
            <a:r>
              <a:rPr lang="es-CL" dirty="0" smtClean="0"/>
              <a:t>Los 3 errores de predicción aparecen como líneas verticales: un sujeto registra x= -57, lo que significa que disminuye 57 calorías NEA para lo que se predice que gane 3,7 kg de grasa cuando en realidad gana sólo 3</a:t>
            </a:r>
          </a:p>
          <a:p>
            <a:r>
              <a:rPr lang="es-CL" dirty="0" smtClean="0"/>
              <a:t>ERROR= 3 (observado) -3,7 (predicho)= 0,7 kg</a:t>
            </a:r>
            <a:endParaRPr lang="es-CL" dirty="0"/>
          </a:p>
        </p:txBody>
      </p:sp>
      <p:sp>
        <p:nvSpPr>
          <p:cNvPr id="4" name="1 Título"/>
          <p:cNvSpPr>
            <a:spLocks noGrp="1"/>
          </p:cNvSpPr>
          <p:nvPr>
            <p:ph type="title"/>
          </p:nvPr>
        </p:nvSpPr>
        <p:spPr>
          <a:xfrm>
            <a:off x="539552" y="260648"/>
            <a:ext cx="6508377" cy="1143000"/>
          </a:xfrm>
        </p:spPr>
        <p:txBody>
          <a:bodyPr/>
          <a:lstStyle/>
          <a:p>
            <a:r>
              <a:rPr lang="es-CL" dirty="0" smtClean="0"/>
              <a:t>Mínimos cuadrados II</a:t>
            </a:r>
            <a:endParaRPr lang="es-CL"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81" t="22878" r="38536" b="18846"/>
          <a:stretch/>
        </p:blipFill>
        <p:spPr bwMode="auto">
          <a:xfrm>
            <a:off x="5206132" y="2132856"/>
            <a:ext cx="3927028" cy="3310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4189107"/>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6508377" cy="1143000"/>
          </a:xfrm>
        </p:spPr>
        <p:txBody>
          <a:bodyPr/>
          <a:lstStyle/>
          <a:p>
            <a:r>
              <a:rPr lang="es-CL" dirty="0"/>
              <a:t>Línea recta de </a:t>
            </a:r>
            <a:r>
              <a:rPr lang="es-CL" dirty="0" smtClean="0"/>
              <a:t>regresión I</a:t>
            </a:r>
            <a:endParaRPr lang="es-CL" dirty="0"/>
          </a:p>
        </p:txBody>
      </p:sp>
      <p:sp>
        <p:nvSpPr>
          <p:cNvPr id="3" name="2 Marcador de contenido"/>
          <p:cNvSpPr>
            <a:spLocks noGrp="1"/>
          </p:cNvSpPr>
          <p:nvPr>
            <p:ph idx="1"/>
          </p:nvPr>
        </p:nvSpPr>
        <p:spPr>
          <a:xfrm>
            <a:off x="323529" y="1844824"/>
            <a:ext cx="8352928" cy="4752528"/>
          </a:xfrm>
        </p:spPr>
        <p:txBody>
          <a:bodyPr>
            <a:normAutofit fontScale="77500" lnSpcReduction="20000"/>
          </a:bodyPr>
          <a:lstStyle/>
          <a:p>
            <a:r>
              <a:rPr lang="es-CL" dirty="0" smtClean="0"/>
              <a:t>La recta de regresión siempre pasa por el “centro de gravedad” de la nube de puntos (es decir, el punto en x e y tienen su media)</a:t>
            </a:r>
          </a:p>
          <a:p>
            <a:r>
              <a:rPr lang="es-CL" dirty="0" smtClean="0"/>
              <a:t>La media de las predicciones coincide con la media de los valores observados para Y</a:t>
            </a:r>
          </a:p>
          <a:p>
            <a:r>
              <a:rPr lang="es-CL" dirty="0" smtClean="0"/>
              <a:t>La suma de los residuos es = 0</a:t>
            </a:r>
          </a:p>
          <a:p>
            <a:r>
              <a:rPr lang="es-CL" dirty="0" smtClean="0"/>
              <a:t>Los valores extremos (sobre todo en la variable explicativa)</a:t>
            </a:r>
          </a:p>
          <a:p>
            <a:r>
              <a:rPr lang="es-CL" dirty="0" smtClean="0"/>
              <a:t>R</a:t>
            </a:r>
            <a:r>
              <a:rPr lang="es-CL" baseline="30000" dirty="0" smtClean="0"/>
              <a:t>2 </a:t>
            </a:r>
            <a:r>
              <a:rPr lang="es-CL" dirty="0" smtClean="0"/>
              <a:t>corresponde al coeficiente de determinación o medida de bondad del ajuste. Sus valores van de 0 a 1.</a:t>
            </a:r>
          </a:p>
          <a:p>
            <a:r>
              <a:rPr lang="es-CL" dirty="0" smtClean="0"/>
              <a:t>Si hay poca dispersión, es decir, si las predicciones están en general muy cerca de los valores observados y por tanto, los residuos son pequeños, R</a:t>
            </a:r>
            <a:r>
              <a:rPr lang="es-CL" baseline="30000" dirty="0" smtClean="0"/>
              <a:t>2 </a:t>
            </a:r>
            <a:r>
              <a:rPr lang="es-CL" dirty="0" smtClean="0"/>
              <a:t>tomará valores cercanos a 1</a:t>
            </a:r>
          </a:p>
          <a:p>
            <a:r>
              <a:rPr lang="es-CL" dirty="0" smtClean="0"/>
              <a:t>R</a:t>
            </a:r>
            <a:r>
              <a:rPr lang="es-CL" baseline="30000" dirty="0" smtClean="0"/>
              <a:t>2</a:t>
            </a:r>
            <a:r>
              <a:rPr lang="es-CL" dirty="0"/>
              <a:t> </a:t>
            </a:r>
            <a:r>
              <a:rPr lang="es-CL" dirty="0" smtClean="0"/>
              <a:t>se define como la proporción de variación de la variable respuesta explicada por la variable X.</a:t>
            </a:r>
          </a:p>
          <a:p>
            <a:r>
              <a:rPr lang="es-CL" dirty="0" smtClean="0"/>
              <a:t>En todo caso R</a:t>
            </a:r>
            <a:r>
              <a:rPr lang="es-CL" baseline="30000" dirty="0" smtClean="0"/>
              <a:t>2 </a:t>
            </a:r>
            <a:r>
              <a:rPr lang="es-CL" dirty="0" smtClean="0"/>
              <a:t>es igual al cuadrado del coeficiente de correlación lineal entre X e Y</a:t>
            </a:r>
            <a:endParaRPr lang="es-CL" dirty="0"/>
          </a:p>
        </p:txBody>
      </p:sp>
    </p:spTree>
    <p:extLst>
      <p:ext uri="{BB962C8B-B14F-4D97-AF65-F5344CB8AC3E}">
        <p14:creationId xmlns:p14="http://schemas.microsoft.com/office/powerpoint/2010/main" val="1062392701"/>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Línea recta de regresión II</a:t>
            </a:r>
            <a:endParaRPr lang="es-CL" dirty="0"/>
          </a:p>
        </p:txBody>
      </p:sp>
      <p:sp>
        <p:nvSpPr>
          <p:cNvPr id="4" name="3 Marcador de contenido"/>
          <p:cNvSpPr>
            <a:spLocks noGrp="1"/>
          </p:cNvSpPr>
          <p:nvPr>
            <p:ph idx="1"/>
          </p:nvPr>
        </p:nvSpPr>
        <p:spPr>
          <a:xfrm>
            <a:off x="457199" y="2209800"/>
            <a:ext cx="7499177" cy="3916363"/>
          </a:xfrm>
        </p:spPr>
        <p:txBody>
          <a:bodyPr>
            <a:normAutofit fontScale="77500" lnSpcReduction="20000"/>
          </a:bodyPr>
          <a:lstStyle/>
          <a:p>
            <a:pPr algn="ctr"/>
            <a:r>
              <a:rPr lang="es-CL" sz="2800" b="1" i="1" dirty="0" smtClean="0"/>
              <a:t>ŷ = a + </a:t>
            </a:r>
            <a:r>
              <a:rPr lang="es-CL" sz="2800" b="1" i="1" dirty="0" err="1" smtClean="0"/>
              <a:t>bx</a:t>
            </a:r>
            <a:endParaRPr lang="es-CL" sz="2800" b="1" i="1" dirty="0" smtClean="0"/>
          </a:p>
          <a:p>
            <a:pPr algn="just"/>
            <a:r>
              <a:rPr lang="es-CL" dirty="0" smtClean="0"/>
              <a:t>Asumiendo que y es la variable respuesta (o dependiente); x es la variable explicativa o independiente, b es la pendiente (la medida en que y cambia cuando x se incrementa en 1 unidad; y a es el intercepto, es decir el valor de y cuando x= 0</a:t>
            </a:r>
          </a:p>
          <a:p>
            <a:pPr algn="just"/>
            <a:r>
              <a:rPr lang="es-CL" dirty="0" smtClean="0"/>
              <a:t>a = también ordenada en el origen, corresponde al valor de la variable dependiente cuando la variable explicativa toma valor 0</a:t>
            </a:r>
          </a:p>
          <a:p>
            <a:pPr algn="just"/>
            <a:r>
              <a:rPr lang="es-CL" dirty="0"/>
              <a:t>b</a:t>
            </a:r>
            <a:r>
              <a:rPr lang="es-CL" dirty="0" smtClean="0"/>
              <a:t> = tasa media de crecimiento a medida en que se incrementa x en 1 unidad</a:t>
            </a:r>
          </a:p>
          <a:p>
            <a:pPr algn="just"/>
            <a:r>
              <a:rPr lang="es-CL" b="1" i="1" dirty="0" smtClean="0"/>
              <a:t>Ŷ </a:t>
            </a:r>
            <a:r>
              <a:rPr lang="es-CL" dirty="0"/>
              <a:t>el valor predicho en y a cada cambio en </a:t>
            </a:r>
            <a:r>
              <a:rPr lang="es-CL" dirty="0" smtClean="0"/>
              <a:t>x</a:t>
            </a:r>
          </a:p>
          <a:p>
            <a:pPr algn="just"/>
            <a:r>
              <a:rPr lang="es-CL" dirty="0" smtClean="0"/>
              <a:t>En función de años de escolaridad e ingreso según CASEN 2013= con 0 años de escolaridad un sujeto gana 11,466 CLP que se multiplica a medida que se aumentan los años de escolaridad en 1 unidad</a:t>
            </a:r>
            <a:endParaRPr lang="es-CL" dirty="0"/>
          </a:p>
        </p:txBody>
      </p:sp>
    </p:spTree>
    <p:extLst>
      <p:ext uri="{BB962C8B-B14F-4D97-AF65-F5344CB8AC3E}">
        <p14:creationId xmlns:p14="http://schemas.microsoft.com/office/powerpoint/2010/main" val="178878256"/>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spTree>
    <p:extLst>
      <p:ext uri="{BB962C8B-B14F-4D97-AF65-F5344CB8AC3E}">
        <p14:creationId xmlns:p14="http://schemas.microsoft.com/office/powerpoint/2010/main" val="3936275880"/>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Años de escolaridad e ingreso (CASEN 2013) I</a:t>
            </a:r>
            <a:endParaRPr lang="es-CL" dirty="0"/>
          </a:p>
        </p:txBody>
      </p:sp>
      <p:sp>
        <p:nvSpPr>
          <p:cNvPr id="3" name="2 Marcador de contenido"/>
          <p:cNvSpPr>
            <a:spLocks noGrp="1"/>
          </p:cNvSpPr>
          <p:nvPr>
            <p:ph idx="1"/>
          </p:nvPr>
        </p:nvSpPr>
        <p:spPr/>
        <p:txBody>
          <a:bodyPr>
            <a:normAutofit/>
          </a:bodyPr>
          <a:lstStyle/>
          <a:p>
            <a:endParaRPr lang="es-CL" b="1" dirty="0"/>
          </a:p>
          <a:p>
            <a:endParaRPr lang="es-CL" dirty="0"/>
          </a:p>
          <a:p>
            <a:endParaRPr lang="es-CL" dirty="0"/>
          </a:p>
        </p:txBody>
      </p:sp>
      <p:sp>
        <p:nvSpPr>
          <p:cNvPr id="4" name="3 CuadroTexto"/>
          <p:cNvSpPr txBox="1"/>
          <p:nvPr/>
        </p:nvSpPr>
        <p:spPr>
          <a:xfrm>
            <a:off x="6199192" y="2132856"/>
            <a:ext cx="2448272" cy="4524315"/>
          </a:xfrm>
          <a:prstGeom prst="rect">
            <a:avLst/>
          </a:prstGeom>
          <a:noFill/>
        </p:spPr>
        <p:txBody>
          <a:bodyPr wrap="square" rtlCol="0">
            <a:spAutoFit/>
          </a:bodyPr>
          <a:lstStyle/>
          <a:p>
            <a:r>
              <a:rPr lang="es-CL" dirty="0" smtClean="0"/>
              <a:t>En este caso R</a:t>
            </a:r>
            <a:r>
              <a:rPr lang="es-CL" baseline="30000" dirty="0" smtClean="0"/>
              <a:t>2</a:t>
            </a:r>
            <a:r>
              <a:rPr lang="es-CL" dirty="0"/>
              <a:t> </a:t>
            </a:r>
            <a:r>
              <a:rPr lang="es-CL" dirty="0" smtClean="0"/>
              <a:t>0,24 permite decir que los años de escolaridad explican un 24% de la variabilidad del salario mensual.</a:t>
            </a:r>
          </a:p>
          <a:p>
            <a:endParaRPr lang="es-CL" dirty="0"/>
          </a:p>
          <a:p>
            <a:r>
              <a:rPr lang="es-CL" dirty="0" smtClean="0"/>
              <a:t>Por tanto se asume que en este caso existen probablemente otros factores que explican la variabilidad restante</a:t>
            </a:r>
            <a:endParaRPr lang="es-CL"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95" t="22115" r="40877" b="25020"/>
          <a:stretch/>
        </p:blipFill>
        <p:spPr bwMode="auto">
          <a:xfrm>
            <a:off x="251520" y="2164514"/>
            <a:ext cx="5321986" cy="4332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264" t="62700" r="31161" b="24686"/>
          <a:stretch/>
        </p:blipFill>
        <p:spPr bwMode="auto">
          <a:xfrm>
            <a:off x="85800" y="4488904"/>
            <a:ext cx="6166104" cy="865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0416894"/>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Años de escolaridad e ingreso (CASEN 2013) </a:t>
            </a:r>
            <a:r>
              <a:rPr lang="es-CL" dirty="0" smtClean="0"/>
              <a:t>II</a:t>
            </a:r>
            <a:endParaRPr lang="es-CL" dirty="0"/>
          </a:p>
        </p:txBody>
      </p:sp>
      <p:sp>
        <p:nvSpPr>
          <p:cNvPr id="3" name="2 Marcador de contenido"/>
          <p:cNvSpPr>
            <a:spLocks noGrp="1"/>
          </p:cNvSpPr>
          <p:nvPr>
            <p:ph idx="1"/>
          </p:nvPr>
        </p:nvSpPr>
        <p:spPr>
          <a:xfrm>
            <a:off x="457199" y="2209800"/>
            <a:ext cx="8075241" cy="4387552"/>
          </a:xfrm>
        </p:spPr>
        <p:txBody>
          <a:bodyPr>
            <a:normAutofit fontScale="70000" lnSpcReduction="20000"/>
          </a:bodyPr>
          <a:lstStyle/>
          <a:p>
            <a:r>
              <a:rPr lang="es-CL" dirty="0" smtClean="0"/>
              <a:t>Error típico de la estimación= DS de los residuos= raíz cuadrada de la media cuadrática residual</a:t>
            </a:r>
          </a:p>
          <a:p>
            <a:r>
              <a:rPr lang="es-CL" dirty="0" smtClean="0"/>
              <a:t>A medida que R</a:t>
            </a:r>
            <a:r>
              <a:rPr lang="es-CL" baseline="30000" dirty="0" smtClean="0"/>
              <a:t>2</a:t>
            </a:r>
            <a:r>
              <a:rPr lang="es-CL" dirty="0"/>
              <a:t> </a:t>
            </a:r>
            <a:r>
              <a:rPr lang="es-CL" dirty="0" smtClean="0"/>
              <a:t>aumenta se supone que menor es la DS de los residuos</a:t>
            </a:r>
          </a:p>
          <a:p>
            <a:pPr algn="just"/>
            <a:r>
              <a:rPr lang="es-CL" b="1" dirty="0" smtClean="0">
                <a:solidFill>
                  <a:schemeClr val="accent1">
                    <a:lumMod val="60000"/>
                    <a:lumOff val="40000"/>
                  </a:schemeClr>
                </a:solidFill>
              </a:rPr>
              <a:t>F viene a contrastar la H</a:t>
            </a:r>
            <a:r>
              <a:rPr lang="es-CL" sz="1000" b="1" dirty="0" smtClean="0">
                <a:solidFill>
                  <a:schemeClr val="accent1">
                    <a:lumMod val="60000"/>
                    <a:lumOff val="40000"/>
                  </a:schemeClr>
                </a:solidFill>
              </a:rPr>
              <a:t>0 </a:t>
            </a:r>
            <a:r>
              <a:rPr lang="es-CL" b="1" dirty="0" smtClean="0">
                <a:solidFill>
                  <a:schemeClr val="accent1">
                    <a:lumMod val="60000"/>
                    <a:lumOff val="40000"/>
                  </a:schemeClr>
                </a:solidFill>
              </a:rPr>
              <a:t> de que la pendiente de regresión es = 0 (r=0). Una sig. de F menor a 0,05 indica que sí existe relación lineal significativa</a:t>
            </a:r>
            <a:r>
              <a:rPr lang="es-CL" dirty="0" smtClean="0"/>
              <a:t>. La ecuación de regresión ofrece un buen ajuste a la nube de puntos. Por otra parte, en </a:t>
            </a:r>
            <a:r>
              <a:rPr lang="es-CL" dirty="0" err="1" smtClean="0"/>
              <a:t>reg</a:t>
            </a:r>
            <a:r>
              <a:rPr lang="es-CL" dirty="0" smtClean="0"/>
              <a:t> simple: t</a:t>
            </a:r>
            <a:r>
              <a:rPr lang="es-CL" baseline="30000" dirty="0"/>
              <a:t>2</a:t>
            </a:r>
            <a:r>
              <a:rPr lang="es-CL" dirty="0" smtClean="0"/>
              <a:t>= F</a:t>
            </a:r>
          </a:p>
          <a:p>
            <a:r>
              <a:rPr lang="es-CL" dirty="0" smtClean="0"/>
              <a:t>Estadístico t sirve para contrastar </a:t>
            </a:r>
            <a:r>
              <a:rPr lang="es-CL" dirty="0"/>
              <a:t>la hipótesis nula de que un coeficiente de </a:t>
            </a:r>
            <a:r>
              <a:rPr lang="es-CL" dirty="0" smtClean="0"/>
              <a:t>regresión vale </a:t>
            </a:r>
            <a:r>
              <a:rPr lang="es-CL" dirty="0"/>
              <a:t>cero en la </a:t>
            </a:r>
            <a:r>
              <a:rPr lang="es-CL" dirty="0" smtClean="0"/>
              <a:t>población. </a:t>
            </a:r>
            <a:r>
              <a:rPr lang="es-CL" dirty="0"/>
              <a:t>Un coeficiente de regresión de cero indica ausencia de relación lineal. Un coeficiente </a:t>
            </a:r>
            <a:r>
              <a:rPr lang="es-CL" dirty="0" smtClean="0"/>
              <a:t>significativamente distinto </a:t>
            </a:r>
            <a:r>
              <a:rPr lang="es-CL" dirty="0"/>
              <a:t>de cero indica que existe relación lineal. Consecuentemente, los </a:t>
            </a:r>
            <a:r>
              <a:rPr lang="es-CL" dirty="0" smtClean="0"/>
              <a:t>coeficientes significativamente </a:t>
            </a:r>
            <a:r>
              <a:rPr lang="es-CL" dirty="0"/>
              <a:t>distintos de </a:t>
            </a:r>
            <a:r>
              <a:rPr lang="es-CL" dirty="0" smtClean="0"/>
              <a:t>cero informan </a:t>
            </a:r>
            <a:r>
              <a:rPr lang="es-CL" dirty="0"/>
              <a:t>sobre qué variables son relevantes </a:t>
            </a:r>
            <a:r>
              <a:rPr lang="es-CL" dirty="0" smtClean="0"/>
              <a:t>en la </a:t>
            </a:r>
            <a:r>
              <a:rPr lang="es-CL" dirty="0"/>
              <a:t>ecuación de regresión.</a:t>
            </a:r>
            <a:endParaRPr lang="es-CL" dirty="0" smtClean="0"/>
          </a:p>
          <a:p>
            <a:r>
              <a:rPr lang="es-CL" dirty="0" smtClean="0"/>
              <a:t>En este caso se pronostica y a partir de valores de x=0 y la medida en que aumenta y cuando x aumenta 1 unidad</a:t>
            </a:r>
          </a:p>
          <a:p>
            <a:r>
              <a:rPr lang="es-CL" dirty="0" smtClean="0"/>
              <a:t>En un análisis de regresión simple, el coeficiente de regresión tipificado (en función de una única variable independiente) coincide exactamente con la r de </a:t>
            </a:r>
            <a:r>
              <a:rPr lang="es-CL" dirty="0" err="1" smtClean="0"/>
              <a:t>pearson</a:t>
            </a:r>
            <a:r>
              <a:rPr lang="es-CL" dirty="0" smtClean="0"/>
              <a:t>. En la </a:t>
            </a:r>
            <a:r>
              <a:rPr lang="es-CL" dirty="0" err="1" smtClean="0"/>
              <a:t>reg</a:t>
            </a:r>
            <a:r>
              <a:rPr lang="es-CL" dirty="0" smtClean="0"/>
              <a:t> múltiple, ayudan a valorar la importancia relativa de cada variable independiente incluidas en la ecuación (aunque con matices porque no contamos con datos experimentales)</a:t>
            </a:r>
            <a:endParaRPr lang="es-CL" dirty="0"/>
          </a:p>
        </p:txBody>
      </p:sp>
    </p:spTree>
    <p:extLst>
      <p:ext uri="{BB962C8B-B14F-4D97-AF65-F5344CB8AC3E}">
        <p14:creationId xmlns:p14="http://schemas.microsoft.com/office/powerpoint/2010/main" val="2984643501"/>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La pendiente  y el intercepto</a:t>
            </a:r>
            <a:endParaRPr lang="es-CL" dirty="0"/>
          </a:p>
        </p:txBody>
      </p:sp>
      <p:sp>
        <p:nvSpPr>
          <p:cNvPr id="3" name="2 Marcador de contenido"/>
          <p:cNvSpPr>
            <a:spLocks noGrp="1"/>
          </p:cNvSpPr>
          <p:nvPr>
            <p:ph idx="1"/>
          </p:nvPr>
        </p:nvSpPr>
        <p:spPr>
          <a:xfrm>
            <a:off x="457199" y="2209800"/>
            <a:ext cx="7787209" cy="4315544"/>
          </a:xfrm>
        </p:spPr>
        <p:txBody>
          <a:bodyPr>
            <a:normAutofit fontScale="85000" lnSpcReduction="10000"/>
          </a:bodyPr>
          <a:lstStyle/>
          <a:p>
            <a:r>
              <a:rPr lang="es-CL" sz="2400" b="1" i="1" dirty="0"/>
              <a:t>ŷ = a + </a:t>
            </a:r>
            <a:r>
              <a:rPr lang="es-CL" sz="2400" b="1" i="1" dirty="0" err="1"/>
              <a:t>bx</a:t>
            </a:r>
            <a:endParaRPr lang="es-CL" sz="2400" b="1" i="1" dirty="0"/>
          </a:p>
          <a:p>
            <a:r>
              <a:rPr lang="es-CL" dirty="0">
                <a:latin typeface="Calibri"/>
              </a:rPr>
              <a:t>Pronóstico de </a:t>
            </a:r>
            <a:r>
              <a:rPr lang="es-CL" dirty="0" smtClean="0">
                <a:latin typeface="Calibri"/>
              </a:rPr>
              <a:t>y </a:t>
            </a:r>
            <a:endParaRPr lang="es-CL" dirty="0">
              <a:latin typeface="Calibri"/>
            </a:endParaRPr>
          </a:p>
          <a:p>
            <a:r>
              <a:rPr lang="es-CL" sz="2400" b="1" i="1" dirty="0" smtClean="0"/>
              <a:t>b= r(</a:t>
            </a:r>
            <a:r>
              <a:rPr lang="es-CL" sz="2400" b="1" i="1" dirty="0" err="1"/>
              <a:t>S</a:t>
            </a:r>
            <a:r>
              <a:rPr lang="es-CL" sz="2400" b="1" i="1" dirty="0" err="1" smtClean="0"/>
              <a:t>y</a:t>
            </a:r>
            <a:r>
              <a:rPr lang="es-CL" sz="2400" b="1" i="1" dirty="0" smtClean="0"/>
              <a:t>/</a:t>
            </a:r>
            <a:r>
              <a:rPr lang="es-CL" sz="2400" b="1" i="1" dirty="0" err="1" smtClean="0"/>
              <a:t>Sx</a:t>
            </a:r>
            <a:r>
              <a:rPr lang="es-CL" sz="2400" b="1" i="1" dirty="0" smtClean="0"/>
              <a:t>)</a:t>
            </a:r>
          </a:p>
          <a:p>
            <a:r>
              <a:rPr lang="es-CL" dirty="0" smtClean="0">
                <a:latin typeface="Calibri"/>
              </a:rPr>
              <a:t>(</a:t>
            </a:r>
            <a:r>
              <a:rPr lang="es-CL" dirty="0">
                <a:latin typeface="Calibri"/>
              </a:rPr>
              <a:t>pendiente)</a:t>
            </a:r>
          </a:p>
          <a:p>
            <a:r>
              <a:rPr lang="es-CL" sz="2400" b="1" i="1" dirty="0" smtClean="0"/>
              <a:t>a= </a:t>
            </a:r>
            <a:r>
              <a:rPr lang="es-CL" b="1" dirty="0" smtClean="0"/>
              <a:t>Ӯ</a:t>
            </a:r>
            <a:r>
              <a:rPr lang="es-CL" sz="2400" b="1" dirty="0" smtClean="0"/>
              <a:t> - </a:t>
            </a:r>
            <a:r>
              <a:rPr lang="es-CL" sz="2400" b="1" dirty="0" err="1" smtClean="0"/>
              <a:t>b</a:t>
            </a:r>
            <a:r>
              <a:rPr lang="es-CL" sz="2400" b="1" dirty="0" err="1" smtClean="0">
                <a:latin typeface="Calibri"/>
              </a:rPr>
              <a:t>x</a:t>
            </a:r>
            <a:r>
              <a:rPr lang="es-CL" sz="2400" b="1" dirty="0" smtClean="0">
                <a:latin typeface="Calibri"/>
              </a:rPr>
              <a:t>̅</a:t>
            </a:r>
          </a:p>
          <a:p>
            <a:r>
              <a:rPr lang="es-CL" dirty="0" smtClean="0">
                <a:latin typeface="Calibri"/>
              </a:rPr>
              <a:t>(intercepto</a:t>
            </a:r>
            <a:r>
              <a:rPr lang="es-CL" dirty="0">
                <a:latin typeface="Calibri"/>
              </a:rPr>
              <a:t> </a:t>
            </a:r>
            <a:r>
              <a:rPr lang="es-CL" dirty="0" smtClean="0">
                <a:latin typeface="Calibri"/>
              </a:rPr>
              <a:t>o constante)</a:t>
            </a:r>
          </a:p>
          <a:p>
            <a:pPr algn="just"/>
            <a:r>
              <a:rPr lang="es-CL" dirty="0" smtClean="0">
                <a:latin typeface="Calibri"/>
              </a:rPr>
              <a:t>El jabón en barra que compras para ducharte pesa nuevo 80gr, cada día de uso se reduce 5gr. Dibuja la recta. Calcula los gramos del jabón al día 9 de uso.</a:t>
            </a:r>
          </a:p>
          <a:p>
            <a:pPr algn="just"/>
            <a:r>
              <a:rPr lang="es-CL" dirty="0" smtClean="0">
                <a:latin typeface="Calibri"/>
              </a:rPr>
              <a:t>Calcular pendiente e intercepto con los datos sobre gasto electoral en campaña y porcentaje que representa partido en el gobierno.</a:t>
            </a:r>
            <a:endParaRPr lang="es-CL"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25" t="24821" r="30809" b="40422"/>
          <a:stretch/>
        </p:blipFill>
        <p:spPr bwMode="auto">
          <a:xfrm>
            <a:off x="3563888" y="2348880"/>
            <a:ext cx="5420870"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5165885"/>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La pregunta de investigación</a:t>
            </a:r>
            <a:endParaRPr lang="es-CL" dirty="0"/>
          </a:p>
        </p:txBody>
      </p:sp>
      <p:sp>
        <p:nvSpPr>
          <p:cNvPr id="4" name="3 Marcador de contenido"/>
          <p:cNvSpPr>
            <a:spLocks noGrp="1"/>
          </p:cNvSpPr>
          <p:nvPr>
            <p:ph idx="1"/>
          </p:nvPr>
        </p:nvSpPr>
        <p:spPr>
          <a:xfrm>
            <a:off x="457199" y="2209800"/>
            <a:ext cx="8147249" cy="4243536"/>
          </a:xfrm>
        </p:spPr>
        <p:txBody>
          <a:bodyPr>
            <a:normAutofit fontScale="85000" lnSpcReduction="20000"/>
          </a:bodyPr>
          <a:lstStyle/>
          <a:p>
            <a:r>
              <a:rPr lang="es-CL" dirty="0" smtClean="0"/>
              <a:t>En el caso recién planteado, la pregunta de investigación que se intenta responder es ¿En qué medida los años de escolaridad afectan el nivel de ingresos de una persona en Chile?</a:t>
            </a:r>
          </a:p>
          <a:p>
            <a:r>
              <a:rPr lang="es-CL" dirty="0" smtClean="0"/>
              <a:t>El grado de significación de los estadísticos permite asumir que el origen poblacional de la recta de regresión (b) es distinto de 0; así como la pendiente poblacional de la recta, por lo que permite decir que existe relación lineal significativa entre las variables</a:t>
            </a:r>
          </a:p>
          <a:p>
            <a:r>
              <a:rPr lang="es-CL" dirty="0" smtClean="0"/>
              <a:t>El resultado de Beta, puede ser positivo o negativo, pero siempre muestra la medida en que la variable y aumenta a medida que x aumenta en 1 unidad</a:t>
            </a:r>
          </a:p>
          <a:p>
            <a:r>
              <a:rPr lang="es-CL" b="1" i="1" dirty="0" smtClean="0"/>
              <a:t>Prueba con satisfacción con la vida</a:t>
            </a:r>
          </a:p>
          <a:p>
            <a:r>
              <a:rPr lang="es-CL" b="1" i="1" dirty="0" smtClean="0"/>
              <a:t>ŷ </a:t>
            </a:r>
            <a:r>
              <a:rPr lang="es-CL" b="1" i="1" dirty="0"/>
              <a:t>= a + </a:t>
            </a:r>
            <a:r>
              <a:rPr lang="es-CL" b="1" i="1" dirty="0" err="1"/>
              <a:t>bx</a:t>
            </a:r>
            <a:endParaRPr lang="es-CL" b="1" i="1" dirty="0"/>
          </a:p>
          <a:p>
            <a:r>
              <a:rPr lang="es-CL" b="1" i="1" dirty="0"/>
              <a:t>ŷ</a:t>
            </a:r>
            <a:r>
              <a:rPr lang="es-CL" b="1" i="1" dirty="0" smtClean="0"/>
              <a:t> = 6,69 + 0,075* (años de escolaridad)</a:t>
            </a:r>
            <a:endParaRPr lang="es-CL" dirty="0"/>
          </a:p>
        </p:txBody>
      </p:sp>
    </p:spTree>
    <p:extLst>
      <p:ext uri="{BB962C8B-B14F-4D97-AF65-F5344CB8AC3E}">
        <p14:creationId xmlns:p14="http://schemas.microsoft.com/office/powerpoint/2010/main" val="3638421276"/>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6508377" cy="1143000"/>
          </a:xfrm>
        </p:spPr>
        <p:txBody>
          <a:bodyPr/>
          <a:lstStyle/>
          <a:p>
            <a:r>
              <a:rPr lang="es-CL" dirty="0" smtClean="0"/>
              <a:t>Regresión lineal múltiple I</a:t>
            </a:r>
            <a:endParaRPr lang="es-CL" dirty="0"/>
          </a:p>
        </p:txBody>
      </p:sp>
      <p:sp>
        <p:nvSpPr>
          <p:cNvPr id="6" name="5 Marcador de contenido"/>
          <p:cNvSpPr>
            <a:spLocks noGrp="1"/>
          </p:cNvSpPr>
          <p:nvPr>
            <p:ph idx="1"/>
          </p:nvPr>
        </p:nvSpPr>
        <p:spPr>
          <a:xfrm>
            <a:off x="457199" y="1772816"/>
            <a:ext cx="8003233" cy="4353347"/>
          </a:xfrm>
        </p:spPr>
        <p:txBody>
          <a:bodyPr/>
          <a:lstStyle/>
          <a:p>
            <a:r>
              <a:rPr lang="es-CL" dirty="0" smtClean="0"/>
              <a:t>La regresión lineal múltiple deja de ser a través el cruce de dos ejes, y pasa a tener más de una dimensión</a:t>
            </a:r>
          </a:p>
          <a:p>
            <a:r>
              <a:rPr lang="es-CL" dirty="0" smtClean="0"/>
              <a:t>Prueba con SPSS gráficos con tres variables.</a:t>
            </a:r>
          </a:p>
          <a:p>
            <a:r>
              <a:rPr lang="es-CL" dirty="0" smtClean="0"/>
              <a:t>Con más de una variable independiente la interpretación visual (intuitiva) se dificulta, sin embargo la fórmula se simplifica. Cada una de las variables independientes obtiene un coeficiente (Beta) que indica el peso relativo de esa variable en la ecuación (además de la constante y los residuos que aglutinan lo que las VI no explican</a:t>
            </a:r>
            <a:endParaRPr lang="es-CL" dirty="0"/>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849" t="59994" r="59024" b="33970"/>
          <a:stretch/>
        </p:blipFill>
        <p:spPr bwMode="auto">
          <a:xfrm>
            <a:off x="2267744" y="5301208"/>
            <a:ext cx="4032448"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4658003"/>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Regresión lineal múltiple </a:t>
            </a:r>
            <a:r>
              <a:rPr lang="es-CL" dirty="0" smtClean="0"/>
              <a:t>II</a:t>
            </a:r>
            <a:endParaRPr lang="es-CL" dirty="0"/>
          </a:p>
        </p:txBody>
      </p:sp>
      <p:sp>
        <p:nvSpPr>
          <p:cNvPr id="4" name="3 Marcador de contenido"/>
          <p:cNvSpPr>
            <a:spLocks noGrp="1"/>
          </p:cNvSpPr>
          <p:nvPr>
            <p:ph idx="1"/>
          </p:nvPr>
        </p:nvSpPr>
        <p:spPr>
          <a:xfrm>
            <a:off x="457199" y="2209800"/>
            <a:ext cx="7931225" cy="3916363"/>
          </a:xfrm>
        </p:spPr>
        <p:txBody>
          <a:bodyPr/>
          <a:lstStyle/>
          <a:p>
            <a:r>
              <a:rPr lang="es-CL" dirty="0" smtClean="0"/>
              <a:t>En la regresión lineal múltiple una serie de variables se combinan para explicar la variable respuesta aunque nos interese corroborar el peso de una de esa variables independientes en especial.</a:t>
            </a:r>
          </a:p>
          <a:p>
            <a:r>
              <a:rPr lang="es-CL" dirty="0" smtClean="0"/>
              <a:t>A medida que incluimos nuevas VI si el error típico de los residuos se reduce significa que mejora el grado de ajuste del modelo.</a:t>
            </a:r>
          </a:p>
          <a:p>
            <a:r>
              <a:rPr lang="es-CL" dirty="0" smtClean="0"/>
              <a:t>R corregido corrige en función del n de variables independientes introducidas el R cuadrado que con pocas variables suele ser muy optimista</a:t>
            </a:r>
            <a:endParaRPr lang="es-CL"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381" t="55624" r="56215" b="36258"/>
          <a:stretch/>
        </p:blipFill>
        <p:spPr bwMode="auto">
          <a:xfrm>
            <a:off x="3275856" y="5925058"/>
            <a:ext cx="3240360" cy="582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28522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CL" sz="3200" dirty="0" smtClean="0"/>
              <a:t>Criterios de validez en la formulación de preguntas</a:t>
            </a:r>
            <a:endParaRPr lang="es-CL" sz="3200" dirty="0"/>
          </a:p>
        </p:txBody>
      </p:sp>
      <p:sp>
        <p:nvSpPr>
          <p:cNvPr id="2" name="1 Marcador de contenido"/>
          <p:cNvSpPr>
            <a:spLocks noGrp="1"/>
          </p:cNvSpPr>
          <p:nvPr>
            <p:ph idx="1"/>
          </p:nvPr>
        </p:nvSpPr>
        <p:spPr/>
        <p:txBody>
          <a:bodyPr>
            <a:normAutofit fontScale="70000" lnSpcReduction="20000"/>
          </a:bodyPr>
          <a:lstStyle/>
          <a:p>
            <a:endParaRPr lang="es-CL" dirty="0" smtClean="0"/>
          </a:p>
          <a:p>
            <a:r>
              <a:rPr lang="es-CL" dirty="0" smtClean="0"/>
              <a:t>1. Se </a:t>
            </a:r>
            <a:r>
              <a:rPr lang="es-CL" dirty="0"/>
              <a:t>considera que un ítem es válido si estimula información exacta </a:t>
            </a:r>
            <a:r>
              <a:rPr lang="es-CL" dirty="0" smtClean="0"/>
              <a:t>y relevante</a:t>
            </a:r>
            <a:r>
              <a:rPr lang="es-CL" dirty="0"/>
              <a:t>, por ese motivo </a:t>
            </a:r>
            <a:r>
              <a:rPr lang="es-CL" dirty="0" smtClean="0"/>
              <a:t>se </a:t>
            </a:r>
            <a:r>
              <a:rPr lang="es-CL" dirty="0"/>
              <a:t>presta especial atención en la selección y redacción de los mismos</a:t>
            </a:r>
            <a:r>
              <a:rPr lang="es-CL" dirty="0" smtClean="0"/>
              <a:t>.</a:t>
            </a:r>
          </a:p>
          <a:p>
            <a:endParaRPr lang="es-CL" dirty="0"/>
          </a:p>
          <a:p>
            <a:r>
              <a:rPr lang="es-CL" dirty="0" smtClean="0"/>
              <a:t>2. Cuanto </a:t>
            </a:r>
            <a:r>
              <a:rPr lang="es-CL" dirty="0"/>
              <a:t>menos tenga que reflexionar el sujeto sobre el significado de un ítem, más válida </a:t>
            </a:r>
            <a:r>
              <a:rPr lang="es-CL" dirty="0" smtClean="0"/>
              <a:t>será </a:t>
            </a:r>
            <a:r>
              <a:rPr lang="es-CL" dirty="0"/>
              <a:t>la </a:t>
            </a:r>
            <a:r>
              <a:rPr lang="es-CL" dirty="0" smtClean="0"/>
              <a:t>respuesta </a:t>
            </a:r>
            <a:r>
              <a:rPr lang="es-CL" dirty="0"/>
              <a:t>puesto que no dará lugar a interpretaciones</a:t>
            </a:r>
            <a:r>
              <a:rPr lang="es-CL" dirty="0" smtClean="0"/>
              <a:t>.</a:t>
            </a:r>
          </a:p>
          <a:p>
            <a:endParaRPr lang="es-CL" dirty="0"/>
          </a:p>
          <a:p>
            <a:r>
              <a:rPr lang="es-CL" dirty="0" smtClean="0"/>
              <a:t>3. Algunas </a:t>
            </a:r>
            <a:r>
              <a:rPr lang="es-CL" dirty="0"/>
              <a:t>preguntas que son válidas para evaluar a un grupo de personas, pueden no serlo para </a:t>
            </a:r>
            <a:r>
              <a:rPr lang="es-CL" dirty="0" smtClean="0"/>
              <a:t>otro </a:t>
            </a:r>
            <a:r>
              <a:rPr lang="es-CL" dirty="0"/>
              <a:t>grupo, por eso las preguntas deben ser válidas para el conjunto del </a:t>
            </a:r>
            <a:r>
              <a:rPr lang="es-CL" dirty="0" smtClean="0"/>
              <a:t>profesorado/administración </a:t>
            </a:r>
            <a:r>
              <a:rPr lang="es-CL" dirty="0"/>
              <a:t>de la </a:t>
            </a:r>
            <a:r>
              <a:rPr lang="es-CL" dirty="0" smtClean="0"/>
              <a:t>Universidad</a:t>
            </a:r>
            <a:r>
              <a:rPr lang="es-CL" dirty="0"/>
              <a:t> </a:t>
            </a:r>
            <a:r>
              <a:rPr lang="es-CL" dirty="0" smtClean="0"/>
              <a:t>y </a:t>
            </a:r>
            <a:r>
              <a:rPr lang="es-CL" dirty="0"/>
              <a:t>deben atender aspectos </a:t>
            </a:r>
            <a:r>
              <a:rPr lang="es-CL" dirty="0" smtClean="0"/>
              <a:t>que la </a:t>
            </a:r>
            <a:r>
              <a:rPr lang="es-CL" dirty="0"/>
              <a:t>experiencia del estudiante durante el periodo </a:t>
            </a:r>
            <a:r>
              <a:rPr lang="es-CL" dirty="0" smtClean="0"/>
              <a:t>de docencia </a:t>
            </a:r>
            <a:r>
              <a:rPr lang="es-CL" dirty="0"/>
              <a:t>sea capaz de percibir. </a:t>
            </a:r>
          </a:p>
          <a:p>
            <a:endParaRPr lang="es-CL" dirty="0"/>
          </a:p>
        </p:txBody>
      </p:sp>
    </p:spTree>
    <p:extLst>
      <p:ext uri="{BB962C8B-B14F-4D97-AF65-F5344CB8AC3E}">
        <p14:creationId xmlns:p14="http://schemas.microsoft.com/office/powerpoint/2010/main" val="762290823"/>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Regresión lineal múltiple </a:t>
            </a:r>
            <a:r>
              <a:rPr lang="es-CL" dirty="0" smtClean="0"/>
              <a:t>III</a:t>
            </a:r>
            <a:endParaRPr lang="es-CL" dirty="0"/>
          </a:p>
        </p:txBody>
      </p:sp>
      <p:sp>
        <p:nvSpPr>
          <p:cNvPr id="4" name="3 Marcador de contenido"/>
          <p:cNvSpPr>
            <a:spLocks noGrp="1"/>
          </p:cNvSpPr>
          <p:nvPr>
            <p:ph idx="1"/>
          </p:nvPr>
        </p:nvSpPr>
        <p:spPr>
          <a:xfrm>
            <a:off x="457199" y="2209800"/>
            <a:ext cx="8507289" cy="3916363"/>
          </a:xfrm>
        </p:spPr>
        <p:txBody>
          <a:bodyPr>
            <a:normAutofit fontScale="70000" lnSpcReduction="20000"/>
          </a:bodyPr>
          <a:lstStyle/>
          <a:p>
            <a:pPr algn="ctr"/>
            <a:r>
              <a:rPr lang="es-CL" dirty="0" smtClean="0"/>
              <a:t>Supuestos de la regresión lineal múltiple</a:t>
            </a:r>
          </a:p>
          <a:p>
            <a:r>
              <a:rPr lang="es-CL" dirty="0" smtClean="0"/>
              <a:t>LINEALIDAD U ERROR DE ESPECIFICACIÓN: </a:t>
            </a:r>
            <a:r>
              <a:rPr lang="es-ES" dirty="0" smtClean="0"/>
              <a:t>omisión </a:t>
            </a:r>
            <a:r>
              <a:rPr lang="es-ES" dirty="0"/>
              <a:t>de variables independientes importantes, inclusión de variables </a:t>
            </a:r>
            <a:r>
              <a:rPr lang="es-ES" dirty="0" smtClean="0"/>
              <a:t>irrelevantes, parámetros poblacionales cambiantes durante la recogida de datos </a:t>
            </a:r>
            <a:r>
              <a:rPr lang="es-ES" dirty="0"/>
              <a:t>o la no </a:t>
            </a:r>
            <a:r>
              <a:rPr lang="es-ES" dirty="0" err="1" smtClean="0"/>
              <a:t>aditividad</a:t>
            </a:r>
            <a:r>
              <a:rPr lang="es-ES" dirty="0" smtClean="0"/>
              <a:t> (el efecto de una variable independiente es sensible a los niveles de otra de las VI)</a:t>
            </a:r>
            <a:endParaRPr lang="es-CL" dirty="0" smtClean="0"/>
          </a:p>
          <a:p>
            <a:r>
              <a:rPr lang="es-CL" dirty="0" smtClean="0"/>
              <a:t>INDEPENDENCIA: </a:t>
            </a:r>
            <a:r>
              <a:rPr lang="es-ES" dirty="0"/>
              <a:t>los residuos son independientes entre </a:t>
            </a:r>
            <a:r>
              <a:rPr lang="es-ES" dirty="0" smtClean="0"/>
              <a:t>sí (</a:t>
            </a:r>
            <a:r>
              <a:rPr lang="es-ES" dirty="0" smtClean="0"/>
              <a:t>la </a:t>
            </a:r>
            <a:r>
              <a:rPr lang="es-ES" dirty="0"/>
              <a:t>independencia entre residuos </a:t>
            </a:r>
            <a:r>
              <a:rPr lang="es-ES" dirty="0" err="1"/>
              <a:t>sólo</a:t>
            </a:r>
            <a:r>
              <a:rPr lang="es-ES" dirty="0"/>
              <a:t> es necesario evaluarla cuando el orden de los casos en el archivo de datos se ajusta a </a:t>
            </a:r>
            <a:r>
              <a:rPr lang="es-ES" dirty="0" err="1"/>
              <a:t>algún</a:t>
            </a:r>
            <a:r>
              <a:rPr lang="es-ES" dirty="0"/>
              <a:t> tipo de </a:t>
            </a:r>
            <a:r>
              <a:rPr lang="es-ES" dirty="0" smtClean="0"/>
              <a:t>secuencia, por ejemplo temporal). </a:t>
            </a:r>
          </a:p>
          <a:p>
            <a:r>
              <a:rPr lang="es-CL" dirty="0" smtClean="0"/>
              <a:t>HOMOCEDASTICIDAD</a:t>
            </a:r>
            <a:r>
              <a:rPr lang="es-CL" dirty="0" smtClean="0"/>
              <a:t>: </a:t>
            </a:r>
            <a:r>
              <a:rPr lang="es-ES" dirty="0"/>
              <a:t>para cada valor de la variable independiente la varianza de los residuos es constante</a:t>
            </a:r>
            <a:endParaRPr lang="es-CL" dirty="0" smtClean="0"/>
          </a:p>
          <a:p>
            <a:r>
              <a:rPr lang="es-CL" dirty="0" smtClean="0"/>
              <a:t>NORMALIDAD: </a:t>
            </a:r>
            <a:r>
              <a:rPr lang="es-ES" dirty="0"/>
              <a:t>para cada valor de la variable independiente los residuos se distribuyen normalmente con media </a:t>
            </a:r>
            <a:r>
              <a:rPr lang="es-ES" dirty="0" smtClean="0"/>
              <a:t>0</a:t>
            </a:r>
            <a:endParaRPr lang="es-CL" dirty="0" smtClean="0"/>
          </a:p>
          <a:p>
            <a:r>
              <a:rPr lang="es-CL" dirty="0" smtClean="0"/>
              <a:t>NO COLINEALIDAD: </a:t>
            </a:r>
            <a:r>
              <a:rPr lang="es-ES" dirty="0"/>
              <a:t>no existe relación lineal exacta entre ninguna de las variables independientes</a:t>
            </a:r>
            <a:endParaRPr lang="es-CL" dirty="0"/>
          </a:p>
        </p:txBody>
      </p:sp>
    </p:spTree>
    <p:extLst>
      <p:ext uri="{BB962C8B-B14F-4D97-AF65-F5344CB8AC3E}">
        <p14:creationId xmlns:p14="http://schemas.microsoft.com/office/powerpoint/2010/main" val="2911872910"/>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Linealidad I</a:t>
            </a:r>
            <a:endParaRPr lang="es-ES" dirty="0"/>
          </a:p>
        </p:txBody>
      </p:sp>
      <p:sp>
        <p:nvSpPr>
          <p:cNvPr id="3" name="Marcador de contenido 2"/>
          <p:cNvSpPr>
            <a:spLocks noGrp="1"/>
          </p:cNvSpPr>
          <p:nvPr>
            <p:ph idx="1"/>
          </p:nvPr>
        </p:nvSpPr>
        <p:spPr/>
        <p:txBody>
          <a:bodyPr>
            <a:normAutofit fontScale="92500" lnSpcReduction="10000"/>
          </a:bodyPr>
          <a:lstStyle/>
          <a:p>
            <a:r>
              <a:rPr lang="es-ES" dirty="0" smtClean="0"/>
              <a:t>Error de especificaci</a:t>
            </a:r>
            <a:r>
              <a:rPr lang="es-ES" dirty="0" smtClean="0"/>
              <a:t>ón surge de omitir variables relevantes en el modelo. Si yo estoy omitiendo variables que no tienen ninguna relación con la variable dependiente no habría sesgo.</a:t>
            </a:r>
          </a:p>
          <a:p>
            <a:r>
              <a:rPr lang="es-ES" dirty="0" smtClean="0"/>
              <a:t>Cuando la variable omitida si tiene relación, se está sobre cargando la especificación del modelo en base a las variables incluidas.</a:t>
            </a:r>
          </a:p>
          <a:p>
            <a:r>
              <a:rPr lang="es-ES" dirty="0" smtClean="0"/>
              <a:t>¿Cómo medimos la importancia en la especificación del modelo a través de la inclusión de variables nuevas? A través del r cuadrado ajustado (que mide el grado de ajuste en función del n de variables incluidas).</a:t>
            </a:r>
          </a:p>
        </p:txBody>
      </p:sp>
    </p:spTree>
    <p:extLst>
      <p:ext uri="{BB962C8B-B14F-4D97-AF65-F5344CB8AC3E}">
        <p14:creationId xmlns:p14="http://schemas.microsoft.com/office/powerpoint/2010/main" val="2870377700"/>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Linealidad </a:t>
            </a:r>
            <a:r>
              <a:rPr lang="es-ES" dirty="0" smtClean="0"/>
              <a:t>II</a:t>
            </a:r>
            <a:endParaRPr lang="es-ES" dirty="0"/>
          </a:p>
        </p:txBody>
      </p:sp>
      <p:sp>
        <p:nvSpPr>
          <p:cNvPr id="3" name="Marcador de contenido 2"/>
          <p:cNvSpPr>
            <a:spLocks noGrp="1"/>
          </p:cNvSpPr>
          <p:nvPr>
            <p:ph idx="1"/>
          </p:nvPr>
        </p:nvSpPr>
        <p:spPr/>
        <p:txBody>
          <a:bodyPr/>
          <a:lstStyle/>
          <a:p>
            <a:r>
              <a:rPr lang="es-ES" dirty="0" smtClean="0"/>
              <a:t>Tambi</a:t>
            </a:r>
            <a:r>
              <a:rPr lang="es-ES" dirty="0" smtClean="0"/>
              <a:t>én debe revisarse la </a:t>
            </a:r>
            <a:r>
              <a:rPr lang="es-ES" dirty="0" err="1" smtClean="0"/>
              <a:t>signifcancia</a:t>
            </a:r>
            <a:r>
              <a:rPr lang="es-ES" dirty="0" smtClean="0"/>
              <a:t> de los coeficientes individuales a la hora de introducir nuevas variables.</a:t>
            </a:r>
          </a:p>
          <a:p>
            <a:r>
              <a:rPr lang="es-ES" dirty="0" smtClean="0"/>
              <a:t>La inclusión de las variables se funda en la teoría y la empírea y en función de ello decidir que variables incluir y cuales no.</a:t>
            </a:r>
          </a:p>
          <a:p>
            <a:r>
              <a:rPr lang="es-ES" dirty="0" smtClean="0"/>
              <a:t>Quizás de las cuestiones más difíciles de estimar</a:t>
            </a:r>
            <a:endParaRPr lang="es-ES" dirty="0"/>
          </a:p>
        </p:txBody>
      </p:sp>
    </p:spTree>
    <p:extLst>
      <p:ext uri="{BB962C8B-B14F-4D97-AF65-F5344CB8AC3E}">
        <p14:creationId xmlns:p14="http://schemas.microsoft.com/office/powerpoint/2010/main" val="4242066530"/>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Independencia</a:t>
            </a:r>
            <a:endParaRPr lang="es-ES" dirty="0"/>
          </a:p>
        </p:txBody>
      </p:sp>
      <p:sp>
        <p:nvSpPr>
          <p:cNvPr id="3" name="Marcador de contenido 2"/>
          <p:cNvSpPr>
            <a:spLocks noGrp="1"/>
          </p:cNvSpPr>
          <p:nvPr>
            <p:ph idx="1"/>
          </p:nvPr>
        </p:nvSpPr>
        <p:spPr/>
        <p:txBody>
          <a:bodyPr>
            <a:normAutofit fontScale="85000" lnSpcReduction="10000"/>
          </a:bodyPr>
          <a:lstStyle/>
          <a:p>
            <a:r>
              <a:rPr lang="es-ES" dirty="0" smtClean="0"/>
              <a:t>El estad</a:t>
            </a:r>
            <a:r>
              <a:rPr lang="es-ES" dirty="0" smtClean="0"/>
              <a:t>ístico </a:t>
            </a:r>
            <a:r>
              <a:rPr lang="es-ES" dirty="0" err="1" smtClean="0"/>
              <a:t>Durbin</a:t>
            </a:r>
            <a:r>
              <a:rPr lang="es-ES" dirty="0"/>
              <a:t>-Watson </a:t>
            </a:r>
            <a:r>
              <a:rPr lang="es-ES" dirty="0" smtClean="0"/>
              <a:t>proporciona </a:t>
            </a:r>
            <a:r>
              <a:rPr lang="es-ES" dirty="0" err="1"/>
              <a:t>información</a:t>
            </a:r>
            <a:r>
              <a:rPr lang="es-ES" dirty="0"/>
              <a:t> sobre el grado de independencia (o, si se prefiere, del grado de </a:t>
            </a:r>
            <a:r>
              <a:rPr lang="es-ES" dirty="0" err="1"/>
              <a:t>autocorrelación</a:t>
            </a:r>
            <a:r>
              <a:rPr lang="es-ES" dirty="0"/>
              <a:t>) existente entre </a:t>
            </a:r>
            <a:r>
              <a:rPr lang="es-ES" dirty="0" smtClean="0"/>
              <a:t>los residuos.</a:t>
            </a:r>
          </a:p>
          <a:p>
            <a:r>
              <a:rPr lang="es-ES" dirty="0" smtClean="0"/>
              <a:t>¿C</a:t>
            </a:r>
            <a:r>
              <a:rPr lang="es-ES" dirty="0" smtClean="0"/>
              <a:t>ómo se interpreta? </a:t>
            </a:r>
            <a:r>
              <a:rPr lang="es-ES" dirty="0"/>
              <a:t>El </a:t>
            </a:r>
            <a:r>
              <a:rPr lang="es-ES" dirty="0" err="1"/>
              <a:t>estadístico</a:t>
            </a:r>
            <a:r>
              <a:rPr lang="es-ES" dirty="0"/>
              <a:t> DW oscila entre 0 y </a:t>
            </a:r>
            <a:r>
              <a:rPr lang="es-ES" dirty="0" smtClean="0"/>
              <a:t>4.</a:t>
            </a:r>
          </a:p>
          <a:p>
            <a:r>
              <a:rPr lang="es-ES" dirty="0"/>
              <a:t>T</a:t>
            </a:r>
            <a:r>
              <a:rPr lang="es-ES" dirty="0" smtClean="0"/>
              <a:t>oma </a:t>
            </a:r>
            <a:r>
              <a:rPr lang="es-ES" dirty="0"/>
              <a:t>el valor 2 cuando los residuos son completamente independientes. Los valores menores que 2 indican </a:t>
            </a:r>
            <a:r>
              <a:rPr lang="es-ES" dirty="0" err="1"/>
              <a:t>autocorrelación</a:t>
            </a:r>
            <a:r>
              <a:rPr lang="es-ES" dirty="0"/>
              <a:t> positiva; los valores mayores que 2 indican </a:t>
            </a:r>
            <a:r>
              <a:rPr lang="es-ES" dirty="0" err="1"/>
              <a:t>autocorrelación</a:t>
            </a:r>
            <a:r>
              <a:rPr lang="es-ES" dirty="0"/>
              <a:t> </a:t>
            </a:r>
            <a:r>
              <a:rPr lang="es-ES" dirty="0" smtClean="0"/>
              <a:t>negativa</a:t>
            </a:r>
            <a:r>
              <a:rPr lang="es-ES" dirty="0"/>
              <a:t>. </a:t>
            </a:r>
            <a:endParaRPr lang="es-ES" dirty="0" smtClean="0"/>
          </a:p>
          <a:p>
            <a:r>
              <a:rPr lang="es-ES" dirty="0" smtClean="0"/>
              <a:t>Suele </a:t>
            </a:r>
            <a:r>
              <a:rPr lang="es-ES" dirty="0"/>
              <a:t>asumirse que los residuos son independientes cuando el </a:t>
            </a:r>
            <a:r>
              <a:rPr lang="es-ES" dirty="0" err="1"/>
              <a:t>estadístico</a:t>
            </a:r>
            <a:r>
              <a:rPr lang="es-ES" dirty="0"/>
              <a:t> DW toma </a:t>
            </a:r>
            <a:r>
              <a:rPr lang="es-ES" dirty="0" err="1"/>
              <a:t>valo</a:t>
            </a:r>
            <a:r>
              <a:rPr lang="es-ES" dirty="0"/>
              <a:t>- res comprendidos entre </a:t>
            </a:r>
            <a:r>
              <a:rPr lang="es-ES" sz="2400" b="1" dirty="0" smtClean="0"/>
              <a:t>1,5 (positiva)  </a:t>
            </a:r>
            <a:r>
              <a:rPr lang="es-ES" sz="2400" b="1" dirty="0"/>
              <a:t>y 2,5 </a:t>
            </a:r>
            <a:r>
              <a:rPr lang="es-ES" sz="2400" b="1" dirty="0" smtClean="0"/>
              <a:t>(negativa)</a:t>
            </a:r>
            <a:endParaRPr lang="es-ES" sz="2400" b="1" dirty="0"/>
          </a:p>
          <a:p>
            <a:endParaRPr lang="es-ES" dirty="0"/>
          </a:p>
          <a:p>
            <a:endParaRPr lang="es-ES" dirty="0"/>
          </a:p>
        </p:txBody>
      </p:sp>
    </p:spTree>
    <p:extLst>
      <p:ext uri="{BB962C8B-B14F-4D97-AF65-F5344CB8AC3E}">
        <p14:creationId xmlns:p14="http://schemas.microsoft.com/office/powerpoint/2010/main" val="4098441468"/>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692696"/>
            <a:ext cx="6508377" cy="1143000"/>
          </a:xfrm>
        </p:spPr>
        <p:txBody>
          <a:bodyPr/>
          <a:lstStyle/>
          <a:p>
            <a:r>
              <a:rPr lang="es-ES" dirty="0" err="1" smtClean="0"/>
              <a:t>Heterocedasticidad</a:t>
            </a:r>
            <a:r>
              <a:rPr lang="es-ES" dirty="0" smtClean="0"/>
              <a:t> I</a:t>
            </a:r>
            <a:endParaRPr lang="es-ES" dirty="0"/>
          </a:p>
        </p:txBody>
      </p:sp>
      <p:sp>
        <p:nvSpPr>
          <p:cNvPr id="3" name="Marcador de contenido 2"/>
          <p:cNvSpPr>
            <a:spLocks noGrp="1"/>
          </p:cNvSpPr>
          <p:nvPr>
            <p:ph idx="1"/>
          </p:nvPr>
        </p:nvSpPr>
        <p:spPr>
          <a:xfrm>
            <a:off x="457199" y="2209800"/>
            <a:ext cx="7787209" cy="4171528"/>
          </a:xfrm>
        </p:spPr>
        <p:txBody>
          <a:bodyPr>
            <a:normAutofit fontScale="92500" lnSpcReduction="10000"/>
          </a:bodyPr>
          <a:lstStyle/>
          <a:p>
            <a:r>
              <a:rPr lang="es-ES" dirty="0" smtClean="0"/>
              <a:t>Valor esperado para los errores es = 0; as</a:t>
            </a:r>
            <a:r>
              <a:rPr lang="es-ES" dirty="0" smtClean="0"/>
              <a:t>í como la varianza del error para cada valor es constante (</a:t>
            </a:r>
            <a:r>
              <a:rPr lang="es-ES" dirty="0" err="1" smtClean="0"/>
              <a:t>homocedasticidad</a:t>
            </a:r>
            <a:r>
              <a:rPr lang="es-ES" dirty="0" smtClean="0"/>
              <a:t>)</a:t>
            </a:r>
            <a:endParaRPr lang="es-ES" dirty="0" smtClean="0"/>
          </a:p>
          <a:p>
            <a:r>
              <a:rPr lang="es-ES" dirty="0" smtClean="0"/>
              <a:t>Desigual dispersi</a:t>
            </a:r>
            <a:r>
              <a:rPr lang="es-ES" dirty="0" smtClean="0"/>
              <a:t>ón de los errores en torno a una estimación</a:t>
            </a:r>
          </a:p>
          <a:p>
            <a:pPr lvl="1"/>
            <a:r>
              <a:rPr lang="es-ES" dirty="0" smtClean="0"/>
              <a:t>El valor estimado de nuestro indicador no es igual al valor del parámetro población porque hay un factor que sistemáticamente esta haciendo que mi estimado no se acerque al valor población. </a:t>
            </a:r>
            <a:endParaRPr lang="es-ES" dirty="0" smtClean="0"/>
          </a:p>
          <a:p>
            <a:r>
              <a:rPr lang="es-ES" dirty="0" smtClean="0"/>
              <a:t>Estabilidad de las varianzas </a:t>
            </a:r>
            <a:r>
              <a:rPr lang="es-ES" dirty="0" smtClean="0"/>
              <a:t>en las variables de la regresión</a:t>
            </a:r>
          </a:p>
          <a:p>
            <a:pPr lvl="1"/>
            <a:r>
              <a:rPr lang="es-ES" dirty="0" smtClean="0"/>
              <a:t>Nuestros estimadores son los mejores linealmente estimados, sin embargo también exigimos que nuestros estimadores tengan ciertas características en su variabilidad (que sean con la mínima varianza, de lo contrario podríamos llegar a inferir que nuestros indicadores son significativo estadísticamente cuando no lo son)</a:t>
            </a:r>
          </a:p>
          <a:p>
            <a:pPr lvl="2"/>
            <a:r>
              <a:rPr lang="es-ES" dirty="0" smtClean="0"/>
              <a:t>Se debe estimar la varianza de los coeficientes estimados respecto del valor poblacional</a:t>
            </a:r>
            <a:endParaRPr lang="es-ES" dirty="0"/>
          </a:p>
        </p:txBody>
      </p:sp>
    </p:spTree>
    <p:extLst>
      <p:ext uri="{BB962C8B-B14F-4D97-AF65-F5344CB8AC3E}">
        <p14:creationId xmlns:p14="http://schemas.microsoft.com/office/powerpoint/2010/main" val="1900471788"/>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Heterocedasticidad</a:t>
            </a:r>
            <a:r>
              <a:rPr lang="es-ES" dirty="0"/>
              <a:t> </a:t>
            </a:r>
            <a:r>
              <a:rPr lang="es-ES" dirty="0" smtClean="0"/>
              <a:t>II</a:t>
            </a:r>
            <a:endParaRPr lang="es-ES" dirty="0"/>
          </a:p>
        </p:txBody>
      </p:sp>
      <p:sp>
        <p:nvSpPr>
          <p:cNvPr id="3" name="Marcador de contenido 2"/>
          <p:cNvSpPr>
            <a:spLocks noGrp="1"/>
          </p:cNvSpPr>
          <p:nvPr>
            <p:ph idx="1"/>
          </p:nvPr>
        </p:nvSpPr>
        <p:spPr/>
        <p:txBody>
          <a:bodyPr/>
          <a:lstStyle/>
          <a:p>
            <a:r>
              <a:rPr lang="es-ES" dirty="0" smtClean="0"/>
              <a:t>Cuando no se puede suponer que la varianza de los errores es constante a lo largo de todas las estimaciones y que los errores no est</a:t>
            </a:r>
            <a:r>
              <a:rPr lang="es-ES" dirty="0" smtClean="0"/>
              <a:t>án correlacionados entre sí</a:t>
            </a:r>
          </a:p>
          <a:p>
            <a:pPr lvl="2"/>
            <a:r>
              <a:rPr lang="es-ES" dirty="0" smtClean="0"/>
              <a:t>Mi estimación de las varianzas no es la mejor estimación que yo puedo tener y la eficiencia del modelo se ve comprometida</a:t>
            </a:r>
            <a:endParaRPr lang="es-ES" dirty="0"/>
          </a:p>
        </p:txBody>
      </p:sp>
    </p:spTree>
    <p:extLst>
      <p:ext uri="{BB962C8B-B14F-4D97-AF65-F5344CB8AC3E}">
        <p14:creationId xmlns:p14="http://schemas.microsoft.com/office/powerpoint/2010/main" val="3951102856"/>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Heterocedasticidad</a:t>
            </a:r>
            <a:r>
              <a:rPr lang="es-ES" dirty="0"/>
              <a:t> </a:t>
            </a:r>
            <a:r>
              <a:rPr lang="es-ES" dirty="0" smtClean="0"/>
              <a:t>III (en SPSS)</a:t>
            </a:r>
            <a:endParaRPr lang="es-ES" dirty="0"/>
          </a:p>
        </p:txBody>
      </p:sp>
      <p:pic>
        <p:nvPicPr>
          <p:cNvPr id="4" name="Marcador de contenido 3"/>
          <p:cNvPicPr>
            <a:picLocks noGrp="1" noChangeAspect="1"/>
          </p:cNvPicPr>
          <p:nvPr>
            <p:ph idx="1"/>
          </p:nvPr>
        </p:nvPicPr>
        <p:blipFill rotWithShape="1">
          <a:blip r:embed="rId2"/>
          <a:srcRect l="8668" t="1945" r="14185" b="10174"/>
          <a:stretch/>
        </p:blipFill>
        <p:spPr>
          <a:xfrm>
            <a:off x="360619" y="2286001"/>
            <a:ext cx="5697281" cy="3879303"/>
          </a:xfrm>
        </p:spPr>
      </p:pic>
      <p:sp>
        <p:nvSpPr>
          <p:cNvPr id="5" name="CuadroTexto 4"/>
          <p:cNvSpPr txBox="1"/>
          <p:nvPr/>
        </p:nvSpPr>
        <p:spPr>
          <a:xfrm>
            <a:off x="6444208" y="2492896"/>
            <a:ext cx="1872208" cy="2862323"/>
          </a:xfrm>
          <a:prstGeom prst="rect">
            <a:avLst/>
          </a:prstGeom>
          <a:noFill/>
        </p:spPr>
        <p:txBody>
          <a:bodyPr wrap="square" rtlCol="0">
            <a:spAutoFit/>
          </a:bodyPr>
          <a:lstStyle/>
          <a:p>
            <a:r>
              <a:rPr lang="es-ES" dirty="0"/>
              <a:t>ZPRED </a:t>
            </a:r>
            <a:r>
              <a:rPr lang="es-ES" dirty="0" smtClean="0"/>
              <a:t>(X) y </a:t>
            </a:r>
            <a:r>
              <a:rPr lang="es-ES" dirty="0"/>
              <a:t>ZRESID </a:t>
            </a:r>
            <a:r>
              <a:rPr lang="es-ES" dirty="0" smtClean="0"/>
              <a:t>(Y)</a:t>
            </a:r>
            <a:endParaRPr lang="es-ES" dirty="0"/>
          </a:p>
          <a:p>
            <a:r>
              <a:rPr lang="es-ES" dirty="0" smtClean="0"/>
              <a:t>Informan a partir del diagrama de dispersi</a:t>
            </a:r>
            <a:r>
              <a:rPr lang="es-ES" dirty="0" smtClean="0"/>
              <a:t>ón </a:t>
            </a:r>
            <a:r>
              <a:rPr lang="es-ES" dirty="0" smtClean="0"/>
              <a:t>respecto de la presencia o no de igualdad de varianza</a:t>
            </a:r>
            <a:endParaRPr lang="es-ES" dirty="0"/>
          </a:p>
        </p:txBody>
      </p:sp>
    </p:spTree>
    <p:extLst>
      <p:ext uri="{BB962C8B-B14F-4D97-AF65-F5344CB8AC3E}">
        <p14:creationId xmlns:p14="http://schemas.microsoft.com/office/powerpoint/2010/main" val="1324193068"/>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Heterocedasticidad</a:t>
            </a:r>
            <a:r>
              <a:rPr lang="es-ES" dirty="0"/>
              <a:t> </a:t>
            </a:r>
            <a:r>
              <a:rPr lang="es-ES" dirty="0" smtClean="0"/>
              <a:t>IV</a:t>
            </a:r>
            <a:endParaRPr lang="es-ES" dirty="0"/>
          </a:p>
        </p:txBody>
      </p:sp>
      <p:sp>
        <p:nvSpPr>
          <p:cNvPr id="3" name="Marcador de contenido 2"/>
          <p:cNvSpPr>
            <a:spLocks noGrp="1"/>
          </p:cNvSpPr>
          <p:nvPr>
            <p:ph idx="1"/>
          </p:nvPr>
        </p:nvSpPr>
        <p:spPr/>
        <p:txBody>
          <a:bodyPr>
            <a:normAutofit fontScale="92500" lnSpcReduction="20000"/>
          </a:bodyPr>
          <a:lstStyle/>
          <a:p>
            <a:r>
              <a:rPr lang="es-ES" dirty="0" smtClean="0"/>
              <a:t>El gr</a:t>
            </a:r>
            <a:r>
              <a:rPr lang="es-ES" dirty="0" smtClean="0"/>
              <a:t>áfico de dispersión obtenido se identifica en la medida en que los valores (pronosticados y de residuos) se concentran en torno a cero careciendo de ningún de relación lineal (ni positiva ni negativa).</a:t>
            </a:r>
          </a:p>
          <a:p>
            <a:r>
              <a:rPr lang="es-ES" dirty="0" smtClean="0"/>
              <a:t>De no ser así, se puede ver la posibilidad de homogeneizar los resultados aplicando logaritmo ala variable dependiente (con cuidado de cómo ello afecte a la interpretación)</a:t>
            </a:r>
          </a:p>
          <a:p>
            <a:r>
              <a:rPr lang="es-ES" dirty="0" smtClean="0"/>
              <a:t>Es bastante frecuente encontrar que </a:t>
            </a:r>
            <a:r>
              <a:rPr lang="es-ES" dirty="0"/>
              <a:t>los </a:t>
            </a:r>
            <a:r>
              <a:rPr lang="es-ES" dirty="0" err="1"/>
              <a:t>pronósticos</a:t>
            </a:r>
            <a:r>
              <a:rPr lang="es-ES" dirty="0"/>
              <a:t> menores que la media (los que en el diagrama tienen </a:t>
            </a:r>
            <a:r>
              <a:rPr lang="es-ES" dirty="0" err="1" smtClean="0"/>
              <a:t>puntuación</a:t>
            </a:r>
            <a:r>
              <a:rPr lang="es-ES" dirty="0" smtClean="0"/>
              <a:t> </a:t>
            </a:r>
            <a:r>
              <a:rPr lang="es-ES" dirty="0" err="1"/>
              <a:t>típica</a:t>
            </a:r>
            <a:r>
              <a:rPr lang="es-ES" dirty="0"/>
              <a:t> por debajo de cero) </a:t>
            </a:r>
            <a:r>
              <a:rPr lang="es-ES" dirty="0" smtClean="0"/>
              <a:t>se </a:t>
            </a:r>
            <a:r>
              <a:rPr lang="es-ES" dirty="0" err="1" smtClean="0"/>
              <a:t>sit</a:t>
            </a:r>
            <a:r>
              <a:rPr lang="es-ES" dirty="0" err="1" smtClean="0"/>
              <a:t>úen</a:t>
            </a:r>
            <a:r>
              <a:rPr lang="es-ES" dirty="0" err="1" smtClean="0"/>
              <a:t>algo</a:t>
            </a:r>
            <a:r>
              <a:rPr lang="es-ES" dirty="0" smtClean="0"/>
              <a:t> </a:t>
            </a:r>
            <a:r>
              <a:rPr lang="es-ES" dirty="0" err="1"/>
              <a:t>más</a:t>
            </a:r>
            <a:r>
              <a:rPr lang="es-ES" dirty="0"/>
              <a:t> concentrados que los </a:t>
            </a:r>
            <a:r>
              <a:rPr lang="es-ES" dirty="0" err="1"/>
              <a:t>pronósticos</a:t>
            </a:r>
            <a:r>
              <a:rPr lang="es-ES" dirty="0"/>
              <a:t> </a:t>
            </a:r>
            <a:r>
              <a:rPr lang="es-ES" dirty="0" smtClean="0"/>
              <a:t>mayores </a:t>
            </a:r>
            <a:r>
              <a:rPr lang="es-ES" dirty="0"/>
              <a:t>que la </a:t>
            </a:r>
            <a:r>
              <a:rPr lang="es-ES" dirty="0" smtClean="0"/>
              <a:t>media.</a:t>
            </a:r>
          </a:p>
          <a:p>
            <a:endParaRPr lang="es-ES" dirty="0"/>
          </a:p>
          <a:p>
            <a:pPr marL="0" indent="0">
              <a:buNone/>
            </a:pPr>
            <a:endParaRPr lang="es-ES" dirty="0"/>
          </a:p>
        </p:txBody>
      </p:sp>
    </p:spTree>
    <p:extLst>
      <p:ext uri="{BB962C8B-B14F-4D97-AF65-F5344CB8AC3E}">
        <p14:creationId xmlns:p14="http://schemas.microsoft.com/office/powerpoint/2010/main" val="2941192994"/>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Gr</a:t>
            </a:r>
            <a:r>
              <a:rPr lang="es-ES" dirty="0" smtClean="0"/>
              <a:t>áfico de dispersión entre pronósticos tipificados y residuos tipificados</a:t>
            </a:r>
            <a:endParaRPr lang="es-ES" dirty="0"/>
          </a:p>
        </p:txBody>
      </p:sp>
      <p:pic>
        <p:nvPicPr>
          <p:cNvPr id="6" name="Marcador de contenido 3"/>
          <p:cNvPicPr>
            <a:picLocks noGrp="1" noChangeAspect="1"/>
          </p:cNvPicPr>
          <p:nvPr>
            <p:ph idx="1"/>
          </p:nvPr>
        </p:nvPicPr>
        <p:blipFill rotWithShape="1">
          <a:blip r:embed="rId2"/>
          <a:srcRect l="4062" t="10053" r="32701" b="3365"/>
          <a:stretch/>
        </p:blipFill>
        <p:spPr>
          <a:xfrm>
            <a:off x="2051720" y="2414363"/>
            <a:ext cx="4724399" cy="3390901"/>
          </a:xfrm>
          <a:prstGeom prst="rect">
            <a:avLst/>
          </a:prstGeom>
        </p:spPr>
      </p:pic>
    </p:spTree>
    <p:extLst>
      <p:ext uri="{BB962C8B-B14F-4D97-AF65-F5344CB8AC3E}">
        <p14:creationId xmlns:p14="http://schemas.microsoft.com/office/powerpoint/2010/main" val="856588562"/>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No </a:t>
            </a:r>
            <a:r>
              <a:rPr lang="es-ES" dirty="0" err="1" smtClean="0"/>
              <a:t>colinealidad</a:t>
            </a:r>
            <a:endParaRPr lang="es-ES" dirty="0"/>
          </a:p>
        </p:txBody>
      </p:sp>
      <p:sp>
        <p:nvSpPr>
          <p:cNvPr id="3" name="Marcador de contenido 2"/>
          <p:cNvSpPr>
            <a:spLocks noGrp="1"/>
          </p:cNvSpPr>
          <p:nvPr>
            <p:ph idx="1"/>
          </p:nvPr>
        </p:nvSpPr>
        <p:spPr>
          <a:xfrm>
            <a:off x="457199" y="2209800"/>
            <a:ext cx="7859217" cy="3916363"/>
          </a:xfrm>
        </p:spPr>
        <p:txBody>
          <a:bodyPr/>
          <a:lstStyle/>
          <a:p>
            <a:r>
              <a:rPr lang="es-ES" dirty="0" smtClean="0"/>
              <a:t>Las variables independientes incluidas en el modelo no deben estar correlacionadas entre ellas en un grado superior a 0,8 (r de </a:t>
            </a:r>
            <a:r>
              <a:rPr lang="es-ES" dirty="0" err="1" smtClean="0"/>
              <a:t>pearsons</a:t>
            </a:r>
            <a:r>
              <a:rPr lang="es-ES" dirty="0" smtClean="0"/>
              <a:t>)</a:t>
            </a:r>
          </a:p>
          <a:p>
            <a:r>
              <a:rPr lang="es-ES" dirty="0" smtClean="0"/>
              <a:t>Para ello se puede aplicar una correlaci</a:t>
            </a:r>
            <a:r>
              <a:rPr lang="es-ES" dirty="0" smtClean="0"/>
              <a:t>ón entre las variables independientes incluidas en el modelo.</a:t>
            </a:r>
          </a:p>
          <a:p>
            <a:r>
              <a:rPr lang="es-ES" dirty="0" smtClean="0"/>
              <a:t>Otro indicador de </a:t>
            </a:r>
            <a:r>
              <a:rPr lang="es-ES" dirty="0" err="1" smtClean="0"/>
              <a:t>colinealidad</a:t>
            </a:r>
            <a:r>
              <a:rPr lang="es-ES" dirty="0" smtClean="0"/>
              <a:t> se identifica cuando el </a:t>
            </a:r>
            <a:r>
              <a:rPr lang="es-ES" dirty="0" err="1"/>
              <a:t>estadístico</a:t>
            </a:r>
            <a:r>
              <a:rPr lang="es-ES" dirty="0"/>
              <a:t> </a:t>
            </a:r>
            <a:r>
              <a:rPr lang="es-ES" dirty="0" smtClean="0"/>
              <a:t>F, </a:t>
            </a:r>
            <a:r>
              <a:rPr lang="es-ES" dirty="0"/>
              <a:t>que </a:t>
            </a:r>
            <a:r>
              <a:rPr lang="es-ES" dirty="0" err="1"/>
              <a:t>evalúa</a:t>
            </a:r>
            <a:r>
              <a:rPr lang="es-ES" dirty="0"/>
              <a:t> el ajuste general de la </a:t>
            </a:r>
            <a:r>
              <a:rPr lang="es-ES" dirty="0" err="1"/>
              <a:t>ecuación</a:t>
            </a:r>
            <a:r>
              <a:rPr lang="es-ES" dirty="0"/>
              <a:t> de </a:t>
            </a:r>
            <a:r>
              <a:rPr lang="es-ES" dirty="0" err="1" smtClean="0"/>
              <a:t>regresión</a:t>
            </a:r>
            <a:r>
              <a:rPr lang="es-ES" dirty="0" smtClean="0"/>
              <a:t>, </a:t>
            </a:r>
            <a:r>
              <a:rPr lang="es-ES" dirty="0"/>
              <a:t>es </a:t>
            </a:r>
            <a:r>
              <a:rPr lang="es-ES" dirty="0" smtClean="0"/>
              <a:t>significativo</a:t>
            </a:r>
            <a:r>
              <a:rPr lang="es-ES" dirty="0"/>
              <a:t>, pero no lo es ninguno de los coeficientes de </a:t>
            </a:r>
            <a:r>
              <a:rPr lang="es-ES" dirty="0" err="1"/>
              <a:t>regresión</a:t>
            </a:r>
            <a:r>
              <a:rPr lang="es-ES" dirty="0"/>
              <a:t> parcial </a:t>
            </a:r>
          </a:p>
          <a:p>
            <a:endParaRPr lang="es-ES" dirty="0"/>
          </a:p>
        </p:txBody>
      </p:sp>
    </p:spTree>
    <p:extLst>
      <p:ext uri="{BB962C8B-B14F-4D97-AF65-F5344CB8AC3E}">
        <p14:creationId xmlns:p14="http://schemas.microsoft.com/office/powerpoint/2010/main" val="21383230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680" y="0"/>
            <a:ext cx="8795320" cy="1143000"/>
          </a:xfrm>
        </p:spPr>
        <p:txBody>
          <a:bodyPr>
            <a:normAutofit/>
          </a:bodyPr>
          <a:lstStyle/>
          <a:p>
            <a:r>
              <a:rPr lang="es-ES" dirty="0" smtClean="0"/>
              <a:t>Estadística:</a:t>
            </a:r>
            <a:endParaRPr lang="es-CL" dirty="0"/>
          </a:p>
        </p:txBody>
      </p:sp>
      <p:sp>
        <p:nvSpPr>
          <p:cNvPr id="6" name="5 Rectángulo"/>
          <p:cNvSpPr/>
          <p:nvPr/>
        </p:nvSpPr>
        <p:spPr>
          <a:xfrm>
            <a:off x="539552" y="1052736"/>
            <a:ext cx="4572000" cy="2031325"/>
          </a:xfrm>
          <a:prstGeom prst="rect">
            <a:avLst/>
          </a:prstGeom>
        </p:spPr>
        <p:txBody>
          <a:bodyPr>
            <a:spAutoFit/>
          </a:bodyPr>
          <a:lstStyle/>
          <a:p>
            <a:r>
              <a:rPr lang="es-CL" b="1" dirty="0" smtClean="0"/>
              <a:t>Estadística </a:t>
            </a:r>
            <a:r>
              <a:rPr lang="es-CL" dirty="0" smtClean="0"/>
              <a:t>se refiere a aquella ciencia, que basándose en las matemáticas y en el cálculo de probabilidades, trata de describir, relacionar y/o estimar características de un grupo mediante la elaboración de indicadores matemáticos.</a:t>
            </a:r>
            <a:endParaRPr lang="es-CL" dirty="0"/>
          </a:p>
        </p:txBody>
      </p:sp>
      <p:cxnSp>
        <p:nvCxnSpPr>
          <p:cNvPr id="8" name="7 Conector angular"/>
          <p:cNvCxnSpPr/>
          <p:nvPr/>
        </p:nvCxnSpPr>
        <p:spPr>
          <a:xfrm>
            <a:off x="2555776" y="3212976"/>
            <a:ext cx="1224136" cy="50405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4283968" y="3284984"/>
            <a:ext cx="2592288" cy="646331"/>
          </a:xfrm>
          <a:prstGeom prst="rect">
            <a:avLst/>
          </a:prstGeom>
          <a:noFill/>
        </p:spPr>
        <p:txBody>
          <a:bodyPr wrap="square" rtlCol="0">
            <a:spAutoFit/>
          </a:bodyPr>
          <a:lstStyle/>
          <a:p>
            <a:pPr algn="ctr"/>
            <a:r>
              <a:rPr lang="es-ES" b="1" dirty="0" smtClean="0"/>
              <a:t>La ciencia de los datos</a:t>
            </a:r>
            <a:endParaRPr lang="es-CL" b="1" dirty="0"/>
          </a:p>
        </p:txBody>
      </p:sp>
      <p:sp>
        <p:nvSpPr>
          <p:cNvPr id="10" name="9 Flecha abajo"/>
          <p:cNvSpPr/>
          <p:nvPr/>
        </p:nvSpPr>
        <p:spPr>
          <a:xfrm>
            <a:off x="5436096" y="4077072"/>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10 CuadroTexto"/>
          <p:cNvSpPr txBox="1"/>
          <p:nvPr/>
        </p:nvSpPr>
        <p:spPr>
          <a:xfrm>
            <a:off x="3851920" y="4941168"/>
            <a:ext cx="4176464" cy="1200329"/>
          </a:xfrm>
          <a:prstGeom prst="rect">
            <a:avLst/>
          </a:prstGeom>
          <a:noFill/>
        </p:spPr>
        <p:txBody>
          <a:bodyPr wrap="square" rtlCol="0">
            <a:spAutoFit/>
          </a:bodyPr>
          <a:lstStyle/>
          <a:p>
            <a:r>
              <a:rPr lang="es-ES" dirty="0" smtClean="0"/>
              <a:t>El conjunto de datos contendrá información acerca de grupos de individuos. Dicha información se organizará en </a:t>
            </a:r>
            <a:r>
              <a:rPr lang="es-ES" b="1" dirty="0" smtClean="0"/>
              <a:t>VARIABLES.</a:t>
            </a:r>
            <a:endParaRPr lang="es-CL" b="1" dirty="0"/>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Normalidad</a:t>
            </a:r>
            <a:endParaRPr lang="es-ES" dirty="0"/>
          </a:p>
        </p:txBody>
      </p:sp>
      <p:sp>
        <p:nvSpPr>
          <p:cNvPr id="3" name="Marcador de contenido 2"/>
          <p:cNvSpPr>
            <a:spLocks noGrp="1"/>
          </p:cNvSpPr>
          <p:nvPr>
            <p:ph idx="1"/>
          </p:nvPr>
        </p:nvSpPr>
        <p:spPr/>
        <p:txBody>
          <a:bodyPr/>
          <a:lstStyle/>
          <a:p>
            <a:r>
              <a:rPr lang="es-ES" dirty="0" smtClean="0"/>
              <a:t>Se comprueba la normalidad en la distribuci</a:t>
            </a:r>
            <a:r>
              <a:rPr lang="es-ES" dirty="0" smtClean="0"/>
              <a:t>ón de los residuos tipificados </a:t>
            </a:r>
            <a:r>
              <a:rPr lang="es-ES" dirty="0" err="1" smtClean="0"/>
              <a:t>aplicandoles</a:t>
            </a:r>
            <a:r>
              <a:rPr lang="es-ES" dirty="0" smtClean="0"/>
              <a:t> un histograma y ver cómo estos se distribuyen respecto de 0.</a:t>
            </a:r>
          </a:p>
          <a:p>
            <a:r>
              <a:rPr lang="es-ES" dirty="0" smtClean="0"/>
              <a:t>Si el gráfico no mostrara una distribución normal los resultados deben inferirse con cautela.</a:t>
            </a:r>
            <a:endParaRPr lang="es-ES" dirty="0"/>
          </a:p>
        </p:txBody>
      </p:sp>
    </p:spTree>
    <p:extLst>
      <p:ext uri="{BB962C8B-B14F-4D97-AF65-F5344CB8AC3E}">
        <p14:creationId xmlns:p14="http://schemas.microsoft.com/office/powerpoint/2010/main" val="3750391463"/>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864" y="2944298"/>
            <a:ext cx="7891547" cy="1700615"/>
          </a:xfrm>
        </p:spPr>
        <p:txBody>
          <a:bodyPr>
            <a:normAutofit/>
          </a:bodyPr>
          <a:lstStyle/>
          <a:p>
            <a:r>
              <a:rPr lang="es-ES" sz="4000" dirty="0" smtClean="0"/>
              <a:t>Herramientas Estadísticas aplicadas al análisis político</a:t>
            </a:r>
            <a:endParaRPr lang="es-ES" sz="4000" dirty="0"/>
          </a:p>
        </p:txBody>
      </p:sp>
      <p:pic>
        <p:nvPicPr>
          <p:cNvPr id="6" name="Marcador de posición de imagen 5" descr="LogoUC.jpg"/>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3717" r="52435"/>
          <a:stretch/>
        </p:blipFill>
        <p:spPr>
          <a:xfrm>
            <a:off x="458789" y="268288"/>
            <a:ext cx="2004918" cy="2579791"/>
          </a:xfrm>
        </p:spPr>
      </p:pic>
      <p:sp>
        <p:nvSpPr>
          <p:cNvPr id="3" name="Subtítulo 2"/>
          <p:cNvSpPr>
            <a:spLocks noGrp="1"/>
          </p:cNvSpPr>
          <p:nvPr>
            <p:ph type="body" sz="half" idx="2"/>
          </p:nvPr>
        </p:nvSpPr>
        <p:spPr>
          <a:xfrm>
            <a:off x="458789" y="5014135"/>
            <a:ext cx="8334075" cy="1304271"/>
          </a:xfrm>
        </p:spPr>
        <p:txBody>
          <a:bodyPr>
            <a:normAutofit/>
          </a:bodyPr>
          <a:lstStyle/>
          <a:p>
            <a:pPr algn="r"/>
            <a:r>
              <a:rPr lang="es-ES" sz="2000" dirty="0" smtClean="0"/>
              <a:t>Prof. Lucía Miranda </a:t>
            </a:r>
            <a:r>
              <a:rPr lang="es-ES" sz="2000" dirty="0" err="1" smtClean="0"/>
              <a:t>Leibe</a:t>
            </a:r>
            <a:endParaRPr lang="es-ES" sz="2000" dirty="0"/>
          </a:p>
        </p:txBody>
      </p:sp>
    </p:spTree>
    <p:extLst>
      <p:ext uri="{BB962C8B-B14F-4D97-AF65-F5344CB8AC3E}">
        <p14:creationId xmlns:p14="http://schemas.microsoft.com/office/powerpoint/2010/main" val="916979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82224</TotalTime>
  <Words>7032</Words>
  <Application>Microsoft Macintosh PowerPoint</Application>
  <PresentationFormat>Presentación en pantalla (4:3)</PresentationFormat>
  <Paragraphs>934</Paragraphs>
  <Slides>91</Slides>
  <Notes>0</Notes>
  <HiddenSlides>0</HiddenSlides>
  <MMClips>0</MMClips>
  <ScaleCrop>false</ScaleCrop>
  <HeadingPairs>
    <vt:vector size="4" baseType="variant">
      <vt:variant>
        <vt:lpstr>Tema</vt:lpstr>
      </vt:variant>
      <vt:variant>
        <vt:i4>1</vt:i4>
      </vt:variant>
      <vt:variant>
        <vt:lpstr>Títulos de diapositiva</vt:lpstr>
      </vt:variant>
      <vt:variant>
        <vt:i4>91</vt:i4>
      </vt:variant>
    </vt:vector>
  </HeadingPairs>
  <TitlesOfParts>
    <vt:vector size="92" baseType="lpstr">
      <vt:lpstr>Plaza</vt:lpstr>
      <vt:lpstr>Herramientas Estadísticas aplicadas al análisis político</vt:lpstr>
      <vt:lpstr>Objetivos del curso:</vt:lpstr>
      <vt:lpstr>Contenido del curso:</vt:lpstr>
      <vt:lpstr>Organigrama de las clases:</vt:lpstr>
      <vt:lpstr>Inferencia estadística:</vt:lpstr>
      <vt:lpstr>El cuestionario como herramienta:</vt:lpstr>
      <vt:lpstr>Validez y Fiabilidad:</vt:lpstr>
      <vt:lpstr>Criterios de validez en la formulación de preguntas</vt:lpstr>
      <vt:lpstr>Estadística:</vt:lpstr>
      <vt:lpstr>Estadística:</vt:lpstr>
      <vt:lpstr>Variables cualitativas:</vt:lpstr>
      <vt:lpstr>Variables cualitativas y gráficos:</vt:lpstr>
      <vt:lpstr>Variables cuantitativas y gráficos:</vt:lpstr>
      <vt:lpstr>Variables y gráficos:</vt:lpstr>
      <vt:lpstr>Distribución:</vt:lpstr>
      <vt:lpstr>Midiendo el centro:</vt:lpstr>
      <vt:lpstr>Estadísticos (descriptivos):</vt:lpstr>
      <vt:lpstr>Inferencia estadística:</vt:lpstr>
      <vt:lpstr>Inferencia estadística: muestreos</vt:lpstr>
      <vt:lpstr>Muestreo aleatorio simple</vt:lpstr>
      <vt:lpstr>Muestreo aleatorio sistemático</vt:lpstr>
      <vt:lpstr>Muestreo aleatorio estratificado</vt:lpstr>
      <vt:lpstr>Muestreo aleatorio por conglomerados:</vt:lpstr>
      <vt:lpstr>Conceptos relevantes:</vt:lpstr>
      <vt:lpstr>Asimetría y curtosis:</vt:lpstr>
      <vt:lpstr>Tipos de distribución</vt:lpstr>
      <vt:lpstr>Tipos de error</vt:lpstr>
      <vt:lpstr>El error estándar de la media:</vt:lpstr>
      <vt:lpstr>Teorema central (fundamental) del límite</vt:lpstr>
      <vt:lpstr>Teorema central del límite</vt:lpstr>
      <vt:lpstr>Estimadores insesgados (BLUE)</vt:lpstr>
      <vt:lpstr>Intervalos de Confianza (IC):</vt:lpstr>
      <vt:lpstr>Cálculo del error típico en función de una muestra</vt:lpstr>
      <vt:lpstr>Valores de Z por niveles de confianza</vt:lpstr>
      <vt:lpstr>Contrastación de Hipótesis</vt:lpstr>
      <vt:lpstr>Inferencia estadística:</vt:lpstr>
      <vt:lpstr>P value 0-1</vt:lpstr>
      <vt:lpstr>Contrastación de Hipótesis</vt:lpstr>
      <vt:lpstr>H0 / Ha</vt:lpstr>
      <vt:lpstr>Repaso</vt:lpstr>
      <vt:lpstr>Prueba de Hipótesis: diferencia de medias para muestras independientes</vt:lpstr>
      <vt:lpstr>Prueba de Hipótesis</vt:lpstr>
      <vt:lpstr>Comparación de medias</vt:lpstr>
      <vt:lpstr>Intervalos de Confianza (IC):</vt:lpstr>
      <vt:lpstr>Chi 2 (Tablas de contingencia)</vt:lpstr>
      <vt:lpstr>Interpretación: Estadístico en tabla de doble entrada por tipo de variable</vt:lpstr>
      <vt:lpstr>Probabilidad</vt:lpstr>
      <vt:lpstr>Cálculo de probabilidades</vt:lpstr>
      <vt:lpstr>Odds ratio</vt:lpstr>
      <vt:lpstr>La razón de probabilidades</vt:lpstr>
      <vt:lpstr>Interpretación de datos:</vt:lpstr>
      <vt:lpstr>Nivel de significación α</vt:lpstr>
      <vt:lpstr>Correlaciones r Pearson:</vt:lpstr>
      <vt:lpstr>Correlaciones r Pearson:</vt:lpstr>
      <vt:lpstr>Correlaciones r Pearson:</vt:lpstr>
      <vt:lpstr>Asociaciones negativas (+ / -):</vt:lpstr>
      <vt:lpstr>Asociaciones positivas (+/+):</vt:lpstr>
      <vt:lpstr>Fuerte Asociación, sin correlación:</vt:lpstr>
      <vt:lpstr>Ejercicio en clase:</vt:lpstr>
      <vt:lpstr>Ejercicio: grafica y calcula r de pearsons</vt:lpstr>
      <vt:lpstr>Causa vs relación</vt:lpstr>
      <vt:lpstr>Causalidad</vt:lpstr>
      <vt:lpstr>Causalidad</vt:lpstr>
      <vt:lpstr>Condición suficiente</vt:lpstr>
      <vt:lpstr>Condición necesaria</vt:lpstr>
      <vt:lpstr>Una relación complicada</vt:lpstr>
      <vt:lpstr>Regresión lineal (R2 )</vt:lpstr>
      <vt:lpstr>Regresión lineal (R2 )</vt:lpstr>
      <vt:lpstr>Mínimos cuadrados I</vt:lpstr>
      <vt:lpstr>Mínimos cuadrados II</vt:lpstr>
      <vt:lpstr>Línea recta de regresión I</vt:lpstr>
      <vt:lpstr>Línea recta de regresión II</vt:lpstr>
      <vt:lpstr>Presentación de PowerPoint</vt:lpstr>
      <vt:lpstr>Años de escolaridad e ingreso (CASEN 2013) I</vt:lpstr>
      <vt:lpstr>Años de escolaridad e ingreso (CASEN 2013) II</vt:lpstr>
      <vt:lpstr>La pendiente  y el intercepto</vt:lpstr>
      <vt:lpstr>La pregunta de investigación</vt:lpstr>
      <vt:lpstr>Regresión lineal múltiple I</vt:lpstr>
      <vt:lpstr>Regresión lineal múltiple II</vt:lpstr>
      <vt:lpstr>Regresión lineal múltiple III</vt:lpstr>
      <vt:lpstr>Linealidad I</vt:lpstr>
      <vt:lpstr>Linealidad II</vt:lpstr>
      <vt:lpstr>Independencia</vt:lpstr>
      <vt:lpstr>Heterocedasticidad I</vt:lpstr>
      <vt:lpstr>Heterocedasticidad II</vt:lpstr>
      <vt:lpstr>Heterocedasticidad III (en SPSS)</vt:lpstr>
      <vt:lpstr>Heterocedasticidad IV</vt:lpstr>
      <vt:lpstr>Gráfico de dispersión entre pronósticos tipificados y residuos tipificados</vt:lpstr>
      <vt:lpstr>No colinealidad</vt:lpstr>
      <vt:lpstr>Normalidad</vt:lpstr>
      <vt:lpstr>Herramientas Estadísticas aplicadas al análisis político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Max</dc:creator>
  <cp:lastModifiedBy>Lucia Miranda</cp:lastModifiedBy>
  <cp:revision>345</cp:revision>
  <dcterms:created xsi:type="dcterms:W3CDTF">2014-03-29T23:57:38Z</dcterms:created>
  <dcterms:modified xsi:type="dcterms:W3CDTF">2016-06-15T11:34:16Z</dcterms:modified>
</cp:coreProperties>
</file>